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68" r:id="rId2"/>
    <p:sldId id="270" r:id="rId3"/>
    <p:sldId id="271" r:id="rId4"/>
    <p:sldId id="261" r:id="rId5"/>
    <p:sldId id="274" r:id="rId6"/>
    <p:sldId id="275" r:id="rId7"/>
    <p:sldId id="279" r:id="rId8"/>
    <p:sldId id="276" r:id="rId9"/>
    <p:sldId id="280" r:id="rId10"/>
    <p:sldId id="288" r:id="rId11"/>
    <p:sldId id="285" r:id="rId12"/>
    <p:sldId id="289" r:id="rId13"/>
    <p:sldId id="282" r:id="rId14"/>
    <p:sldId id="283" r:id="rId15"/>
    <p:sldId id="284" r:id="rId16"/>
    <p:sldId id="292" r:id="rId17"/>
    <p:sldId id="291" r:id="rId18"/>
    <p:sldId id="290" r:id="rId19"/>
    <p:sldId id="269" r:id="rId2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6"/>
    <p:restoredTop sz="80465"/>
  </p:normalViewPr>
  <p:slideViewPr>
    <p:cSldViewPr snapToGrid="0" snapToObjects="1" showGuides="1">
      <p:cViewPr>
        <p:scale>
          <a:sx n="111" d="100"/>
          <a:sy n="111" d="100"/>
        </p:scale>
        <p:origin x="112" y="12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2024/10/10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大家好我们是来自南开大学嵌入式系统实验室的学生，指导老师是宫晓利教授，我们做的是一个</a:t>
            </a:r>
            <a:r>
              <a:rPr kumimoji="1" lang="zh-CN" altLang="en-US" b="0" dirty="0">
                <a:solidFill>
                  <a:schemeClr val="tx1"/>
                </a:solidFill>
                <a:latin typeface="Source Han Sans CN Bold" panose="020B0400000000000000" charset="-122"/>
                <a:ea typeface="Source Han Sans CN Bold" panose="020B0400000000000000" charset="-122"/>
                <a:cs typeface="Source Han Sans CN Bold" panose="020B0400000000000000" charset="-122"/>
              </a:rPr>
              <a:t>基于边缘的异构多功能</a:t>
            </a:r>
            <a:r>
              <a:rPr kumimoji="1" lang="en-US" altLang="zh-CN" b="0" dirty="0">
                <a:solidFill>
                  <a:schemeClr val="tx1"/>
                </a:solidFill>
                <a:latin typeface="Source Han Sans CN Bold" panose="020B0400000000000000" charset="-122"/>
                <a:ea typeface="Source Han Sans CN Bold" panose="020B0400000000000000" charset="-122"/>
                <a:cs typeface="Source Han Sans CN Bold" panose="020B0400000000000000" charset="-122"/>
              </a:rPr>
              <a:t>AI</a:t>
            </a:r>
            <a:r>
              <a:rPr kumimoji="1" lang="zh-CN" altLang="en-US" b="0" dirty="0">
                <a:solidFill>
                  <a:schemeClr val="tx1"/>
                </a:solidFill>
                <a:latin typeface="Source Han Sans CN Bold" panose="020B0400000000000000" charset="-122"/>
                <a:ea typeface="Source Han Sans CN Bold" panose="020B0400000000000000" charset="-122"/>
                <a:cs typeface="Source Han Sans CN Bold" panose="020B0400000000000000" charset="-122"/>
              </a:rPr>
              <a:t>推理集群</a:t>
            </a:r>
            <a:endParaRPr lang="en-US" altLang="zh-CN" sz="1200" b="0" dirty="0">
              <a:solidFill>
                <a:srgbClr val="000000"/>
              </a:solidFill>
              <a:latin typeface="Source Han Sans CN Bold" panose="020B0400000000000000" charset="-122"/>
              <a:ea typeface="Source Han Sans CN Bold" panose="020B0400000000000000" charset="-122"/>
              <a:cs typeface="Source Han Sans CN Bold" panose="020B0400000000000000"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1621793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95C72-DF4F-D399-70C1-8F5E964AD31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8EC662A-C3BA-9651-D27F-371F890ED979}"/>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6C6E2BD9-923B-CFF3-7A59-4D5359968423}"/>
              </a:ext>
            </a:extLst>
          </p:cNvPr>
          <p:cNvSpPr>
            <a:spLocks noGrp="1"/>
          </p:cNvSpPr>
          <p:nvPr>
            <p:ph type="body" idx="3"/>
          </p:nvPr>
        </p:nvSpPr>
        <p:spPr/>
        <p:txBody>
          <a:bodyPr/>
          <a:lstStyle/>
          <a:p>
            <a:r>
              <a:rPr lang="zh-CN" altLang="en-US" dirty="0"/>
              <a:t>下面我们介绍一下调度过程，也就是控制面的设计。我们整体调度算法的设计思想是机制与策略分离，在机制上我们计划实现</a:t>
            </a:r>
            <a:r>
              <a:rPr lang="en-US" altLang="zh-CN" dirty="0"/>
              <a:t>xxx</a:t>
            </a:r>
            <a:r>
              <a:rPr lang="zh-CN" altLang="en-US" dirty="0"/>
              <a:t>，在策略上我们计划实现</a:t>
            </a:r>
            <a:r>
              <a:rPr lang="en-US" altLang="zh-CN" dirty="0"/>
              <a:t>xxx</a:t>
            </a:r>
            <a:r>
              <a:rPr lang="zh-CN" altLang="en-US" dirty="0"/>
              <a:t>。</a:t>
            </a:r>
          </a:p>
        </p:txBody>
      </p:sp>
    </p:spTree>
    <p:extLst>
      <p:ext uri="{BB962C8B-B14F-4D97-AF65-F5344CB8AC3E}">
        <p14:creationId xmlns:p14="http://schemas.microsoft.com/office/powerpoint/2010/main" val="213149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具体的调度过程如图所示，这里有</a:t>
            </a:r>
            <a:r>
              <a:rPr lang="en-US" altLang="zh-CN" dirty="0"/>
              <a:t>rk3588</a:t>
            </a:r>
            <a:r>
              <a:rPr lang="zh-CN" altLang="en-US" dirty="0"/>
              <a:t>作为调度节点，后端有</a:t>
            </a:r>
            <a:r>
              <a:rPr lang="en-US" altLang="zh-CN" dirty="0"/>
              <a:t>atlas</a:t>
            </a:r>
            <a:r>
              <a:rPr lang="zh-CN" altLang="en-US" dirty="0"/>
              <a:t>、</a:t>
            </a:r>
            <a:r>
              <a:rPr lang="en-US" altLang="zh-CN" dirty="0" err="1"/>
              <a:t>nvida</a:t>
            </a:r>
            <a:r>
              <a:rPr lang="zh-CN" altLang="en-US" dirty="0"/>
              <a:t>两种计算节点。服务有是否可被抢占两种类型</a:t>
            </a:r>
            <a:endParaRPr lang="en-US" altLang="zh-CN" dirty="0"/>
          </a:p>
          <a:p>
            <a:r>
              <a:rPr lang="zh-CN" altLang="en-US" dirty="0"/>
              <a:t>当资源充足时 服务按照可装入、运行效率最高的优先级部署 </a:t>
            </a:r>
            <a:endParaRPr lang="en-US" altLang="zh-CN" dirty="0"/>
          </a:p>
          <a:p>
            <a:r>
              <a:rPr lang="zh-CN" altLang="en-US" dirty="0"/>
              <a:t>当资源不足时 有两种情况</a:t>
            </a:r>
            <a:endParaRPr lang="en-US" altLang="zh-CN" dirty="0"/>
          </a:p>
          <a:p>
            <a:r>
              <a:rPr lang="zh-CN" altLang="en-US" dirty="0"/>
              <a:t>当紧急请求到达时比如这里到达一个语音识别的紧急请求，需要在高性能节点处理，那么 调度器会触发抢占式调度将高性能满载节点中的可抢占服务停止并迁移到其他容器启动</a:t>
            </a:r>
            <a:r>
              <a:rPr lang="en-US" altLang="zh-CN" dirty="0"/>
              <a:t>,</a:t>
            </a:r>
            <a:r>
              <a:rPr lang="zh-CN" altLang="en-US" dirty="0"/>
              <a:t>腾出空间部署紧急请求对应的服务</a:t>
            </a:r>
            <a:endParaRPr lang="en-US" altLang="zh-CN" dirty="0"/>
          </a:p>
          <a:p>
            <a:r>
              <a:rPr lang="zh-CN" altLang="en-US" dirty="0"/>
              <a:t>第二种情况是非紧急请求，关闭一个最长时间无请求到达的僵尸服务</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59ABE-8035-EDBD-BAD8-07E1FB2023A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08AFC98-C8C8-5774-EB1A-A94C086D0FC9}"/>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06642EA0-0024-E9F7-9A74-C5940871072A}"/>
              </a:ext>
            </a:extLst>
          </p:cNvPr>
          <p:cNvSpPr>
            <a:spLocks noGrp="1"/>
          </p:cNvSpPr>
          <p:nvPr>
            <p:ph type="body" idx="3"/>
          </p:nvPr>
        </p:nvSpPr>
        <p:spPr/>
        <p:txBody>
          <a:bodyPr/>
          <a:lstStyle/>
          <a:p>
            <a:r>
              <a:rPr lang="zh-CN" altLang="en-US" dirty="0"/>
              <a:t>目前我们只使用了</a:t>
            </a:r>
            <a:r>
              <a:rPr lang="en-US" altLang="zh-CN" dirty="0"/>
              <a:t>1</a:t>
            </a:r>
            <a:r>
              <a:rPr lang="zh-CN" altLang="en-US" dirty="0"/>
              <a:t>台交换机，数据面流量和控制面流量是使用的同一套网络，这里面就存在数据面流量过大干扰控制面的问题。为了解决这种问题，我们设计了流量分离方案，具体来说有两种解决方式，对于高端一些的交换机可以通过划分</a:t>
            </a:r>
            <a:r>
              <a:rPr lang="en-US" altLang="zh-CN" dirty="0"/>
              <a:t>VLAN</a:t>
            </a:r>
            <a:r>
              <a:rPr lang="zh-CN" altLang="en-US" dirty="0"/>
              <a:t>来保证服务质量，对于普通的交换机可以使用两个物理上独立的交换机组成两个子网</a:t>
            </a:r>
            <a:r>
              <a:rPr lang="en-US" altLang="zh-CN" dirty="0"/>
              <a:t>,</a:t>
            </a:r>
            <a:r>
              <a:rPr lang="zh-CN" altLang="en-US" dirty="0"/>
              <a:t>从而可以解决干扰的问题。</a:t>
            </a:r>
          </a:p>
        </p:txBody>
      </p:sp>
    </p:spTree>
    <p:extLst>
      <p:ext uri="{BB962C8B-B14F-4D97-AF65-F5344CB8AC3E}">
        <p14:creationId xmlns:p14="http://schemas.microsoft.com/office/powerpoint/2010/main" val="2278809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Arial" panose="020B0604020202020204" pitchFamily="34" charset="0"/>
                <a:ea typeface="宋体" panose="02010600030101010101" pitchFamily="2" charset="-122"/>
                <a:cs typeface="Times New Roman" panose="02020603050405020304" pitchFamily="18" charset="0"/>
              </a:rPr>
              <a:t>为了展示集群功能，我们基于</a:t>
            </a:r>
            <a:r>
              <a:rPr lang="en" altLang="zh-CN" sz="1800" dirty="0" err="1">
                <a:effectLst/>
                <a:latin typeface="Arial" panose="020B0604020202020204" pitchFamily="34" charset="0"/>
                <a:ea typeface="宋体" panose="02010600030101010101" pitchFamily="2" charset="-122"/>
                <a:cs typeface="Times New Roman" panose="02020603050405020304" pitchFamily="18" charset="0"/>
              </a:rPr>
              <a:t>OpenHarmony</a:t>
            </a:r>
            <a:r>
              <a:rPr lang="zh-CN" altLang="en-US" sz="1800" dirty="0">
                <a:effectLst/>
                <a:latin typeface="Arial" panose="020B0604020202020204" pitchFamily="34" charset="0"/>
                <a:ea typeface="宋体" panose="02010600030101010101" pitchFamily="2" charset="-122"/>
                <a:cs typeface="Times New Roman" panose="02020603050405020304" pitchFamily="18" charset="0"/>
              </a:rPr>
              <a:t>设计了一个实时多路视频流目标检测</a:t>
            </a:r>
            <a:r>
              <a:rPr lang="en" altLang="zh-CN" sz="1800" dirty="0">
                <a:effectLst/>
                <a:latin typeface="Arial" panose="020B0604020202020204" pitchFamily="34" charset="0"/>
                <a:ea typeface="宋体" panose="02010600030101010101" pitchFamily="2" charset="-122"/>
                <a:cs typeface="Times New Roman" panose="02020603050405020304" pitchFamily="18" charset="0"/>
              </a:rPr>
              <a:t>APP</a:t>
            </a:r>
            <a:r>
              <a:rPr lang="zh-CN" altLang="en" sz="1800" dirty="0">
                <a:effectLst/>
                <a:latin typeface="Arial" panose="020B0604020202020204" pitchFamily="34" charset="0"/>
                <a:ea typeface="宋体" panose="02010600030101010101" pitchFamily="2" charset="-122"/>
                <a:cs typeface="Times New Roman" panose="02020603050405020304" pitchFamily="18" charset="0"/>
              </a:rPr>
              <a:t>，</a:t>
            </a:r>
            <a:r>
              <a:rPr lang="zh-CN" altLang="en-US" sz="1800" dirty="0">
                <a:effectLst/>
                <a:latin typeface="Arial" panose="020B0604020202020204" pitchFamily="34" charset="0"/>
                <a:ea typeface="宋体" panose="02010600030101010101" pitchFamily="2" charset="-122"/>
                <a:cs typeface="Times New Roman" panose="02020603050405020304" pitchFamily="18" charset="0"/>
              </a:rPr>
              <a:t>并使用集群算力进行视频编解码和</a:t>
            </a:r>
            <a:r>
              <a:rPr lang="en" altLang="zh-CN" sz="1800" dirty="0">
                <a:effectLst/>
                <a:latin typeface="Arial" panose="020B0604020202020204" pitchFamily="34" charset="0"/>
                <a:ea typeface="宋体" panose="02010600030101010101" pitchFamily="2" charset="-122"/>
                <a:cs typeface="Times New Roman" panose="02020603050405020304" pitchFamily="18" charset="0"/>
              </a:rPr>
              <a:t>AI</a:t>
            </a:r>
            <a:r>
              <a:rPr lang="zh-CN" altLang="en-US" sz="1800" dirty="0">
                <a:effectLst/>
                <a:latin typeface="Arial" panose="020B0604020202020204" pitchFamily="34" charset="0"/>
                <a:ea typeface="宋体" panose="02010600030101010101" pitchFamily="2" charset="-122"/>
                <a:cs typeface="Times New Roman" panose="02020603050405020304" pitchFamily="18" charset="0"/>
              </a:rPr>
              <a:t>推理，最终在</a:t>
            </a:r>
            <a:r>
              <a:rPr lang="en" altLang="zh-CN" sz="1800" dirty="0">
                <a:effectLst/>
                <a:latin typeface="Arial" panose="020B0604020202020204" pitchFamily="34" charset="0"/>
                <a:ea typeface="宋体" panose="02010600030101010101" pitchFamily="2" charset="-122"/>
                <a:cs typeface="Times New Roman" panose="02020603050405020304" pitchFamily="18" charset="0"/>
              </a:rPr>
              <a:t>APP</a:t>
            </a:r>
            <a:r>
              <a:rPr lang="zh-CN" altLang="en-US" sz="1800" dirty="0">
                <a:effectLst/>
                <a:latin typeface="Arial" panose="020B0604020202020204" pitchFamily="34" charset="0"/>
                <a:ea typeface="宋体" panose="02010600030101010101" pitchFamily="2" charset="-122"/>
                <a:cs typeface="Times New Roman" panose="02020603050405020304" pitchFamily="18" charset="0"/>
              </a:rPr>
              <a:t>中实时展示推理结果。</a:t>
            </a:r>
            <a:endParaRPr lang="zh-CN" altLang="zh-CN" sz="1800" dirty="0">
              <a:effectLst/>
              <a:latin typeface="Arial" panose="020B060402020202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1339141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这个是我们的一个硬件组成结构，外设将视频流推流到异构</a:t>
            </a:r>
            <a:r>
              <a:rPr lang="en-US" altLang="zh-CN" dirty="0"/>
              <a:t>AI</a:t>
            </a:r>
            <a:r>
              <a:rPr lang="zh-CN" altLang="en-US" dirty="0"/>
              <a:t>推理集群中，首先通过</a:t>
            </a:r>
            <a:r>
              <a:rPr lang="en-US" altLang="zh-CN" dirty="0"/>
              <a:t>RK3588</a:t>
            </a:r>
            <a:r>
              <a:rPr lang="zh-CN" altLang="en-US" dirty="0"/>
              <a:t>开发板进行视频解码，然后将视频帧发送到</a:t>
            </a:r>
            <a:r>
              <a:rPr lang="en-US" altLang="zh-CN" dirty="0"/>
              <a:t>Atlas</a:t>
            </a:r>
            <a:r>
              <a:rPr lang="zh-CN" altLang="en-US" dirty="0"/>
              <a:t> </a:t>
            </a:r>
            <a:r>
              <a:rPr lang="en-US" altLang="zh-CN" dirty="0"/>
              <a:t>200</a:t>
            </a:r>
            <a:r>
              <a:rPr lang="zh-CN" altLang="en-US" dirty="0"/>
              <a:t>开发板，使用</a:t>
            </a:r>
            <a:r>
              <a:rPr lang="en-US" altLang="zh-CN" dirty="0"/>
              <a:t>Yolo-V5</a:t>
            </a:r>
            <a:r>
              <a:rPr lang="zh-CN" altLang="en-US" dirty="0"/>
              <a:t>模型进行目标检测，然后返回推理结果。</a:t>
            </a:r>
            <a:r>
              <a:rPr lang="en-US" altLang="zh-CN" dirty="0"/>
              <a:t>RK3568</a:t>
            </a:r>
            <a:r>
              <a:rPr lang="zh-CN" altLang="en-US" dirty="0"/>
              <a:t>上面运行</a:t>
            </a:r>
            <a:r>
              <a:rPr lang="en-US" altLang="zh-CN" dirty="0" err="1"/>
              <a:t>OpenHarmony</a:t>
            </a:r>
            <a:r>
              <a:rPr lang="zh-CN" altLang="en-US" dirty="0"/>
              <a:t>系统，和</a:t>
            </a:r>
            <a:r>
              <a:rPr lang="en-US" altLang="zh-CN" dirty="0"/>
              <a:t>RK3588</a:t>
            </a:r>
            <a:r>
              <a:rPr lang="zh-CN" altLang="en-US" dirty="0"/>
              <a:t>进行交互，负责</a:t>
            </a:r>
            <a:r>
              <a:rPr lang="en-US" altLang="zh-CN" dirty="0"/>
              <a:t>UI</a:t>
            </a:r>
            <a:r>
              <a:rPr lang="zh-CN" altLang="en-US" dirty="0"/>
              <a:t>显示和控制逻辑，所有设备通过以太网交换机连接到一起，组成一个局域网，不需要访问互联网就可以实现</a:t>
            </a:r>
            <a:r>
              <a:rPr lang="en-US" altLang="zh-CN" dirty="0"/>
              <a:t>AI</a:t>
            </a:r>
            <a:r>
              <a:rPr lang="zh-CN" altLang="en-US" dirty="0"/>
              <a:t>推理。</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下面是一段演示视频。</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93D82-DA67-924A-8AF1-71F39B36252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23AF88-7F66-05DA-D92C-EF6D3A7D5DD2}"/>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3A4F30E5-23F0-B5A2-10D8-79DD47DC46BC}"/>
              </a:ext>
            </a:extLst>
          </p:cNvPr>
          <p:cNvSpPr>
            <a:spLocks noGrp="1"/>
          </p:cNvSpPr>
          <p:nvPr>
            <p:ph type="body" idx="3"/>
          </p:nvPr>
        </p:nvSpPr>
        <p:spPr/>
        <p:txBody>
          <a:bodyPr/>
          <a:lstStyle/>
          <a:p>
            <a:r>
              <a:rPr lang="zh-CN" altLang="en-US" dirty="0"/>
              <a:t>接下来我们再来讲一些</a:t>
            </a:r>
            <a:r>
              <a:rPr lang="en-US" altLang="zh-CN" dirty="0" err="1"/>
              <a:t>OpenHarmony</a:t>
            </a:r>
            <a:r>
              <a:rPr lang="zh-CN" altLang="en-US" dirty="0"/>
              <a:t>性能优化相关的问题。在实现</a:t>
            </a:r>
            <a:r>
              <a:rPr lang="en-US" altLang="zh-CN" dirty="0"/>
              <a:t>UI</a:t>
            </a:r>
            <a:r>
              <a:rPr lang="zh-CN" altLang="en-US" dirty="0"/>
              <a:t>界面时，我们首先使用的是</a:t>
            </a:r>
            <a:r>
              <a:rPr lang="en-US" altLang="zh-CN" dirty="0"/>
              <a:t>canvas</a:t>
            </a:r>
            <a:r>
              <a:rPr lang="zh-CN" altLang="en-US" dirty="0"/>
              <a:t>画布直接进行绘制，先绘制底图，然后再将各个目标检测框绘制在画布上，经过测试，帧率较低，难以满足高帧率多窗口渲染的目标。经过调研，我们发现可以将耗时的绘制操作使用</a:t>
            </a:r>
            <a:r>
              <a:rPr lang="en-US" altLang="zh-CN" dirty="0"/>
              <a:t>C++</a:t>
            </a:r>
            <a:r>
              <a:rPr lang="zh-CN" altLang="en-US" dirty="0"/>
              <a:t>的</a:t>
            </a:r>
            <a:r>
              <a:rPr lang="en-US" altLang="zh-CN" dirty="0"/>
              <a:t>OpenCV</a:t>
            </a:r>
            <a:r>
              <a:rPr lang="zh-CN" altLang="en-US" dirty="0"/>
              <a:t>库实现，使用</a:t>
            </a:r>
            <a:r>
              <a:rPr lang="en-US" altLang="zh-CN" dirty="0"/>
              <a:t>C++</a:t>
            </a:r>
            <a:r>
              <a:rPr lang="zh-CN" altLang="en-US" dirty="0"/>
              <a:t>代码进行图像合成，然后再将合成后的图像提交到前端渲染，这样就提高了渲染效率。</a:t>
            </a:r>
          </a:p>
        </p:txBody>
      </p:sp>
    </p:spTree>
    <p:extLst>
      <p:ext uri="{BB962C8B-B14F-4D97-AF65-F5344CB8AC3E}">
        <p14:creationId xmlns:p14="http://schemas.microsoft.com/office/powerpoint/2010/main" val="4233808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最后我们来介绍一下未来的发展。</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35824860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3</a:t>
            </a:r>
            <a:r>
              <a:rPr lang="zh-CN" altLang="en-US" dirty="0"/>
              <a:t>资源调度部分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简化维护部署成本： 只需制作任务镜像，注册任务由集群调度器完成部署调度工作</a:t>
            </a:r>
          </a:p>
          <a:p>
            <a:endParaRPr lang="en-US" altLang="zh-CN" dirty="0"/>
          </a:p>
          <a:p>
            <a:r>
              <a:rPr lang="en-US" altLang="zh-CN" dirty="0"/>
              <a:t>4</a:t>
            </a:r>
            <a:r>
              <a:rPr lang="zh-CN" altLang="en-US" dirty="0"/>
              <a:t>维护升级：</a:t>
            </a:r>
            <a:endParaRPr lang="en-US" altLang="zh-CN" dirty="0"/>
          </a:p>
          <a:p>
            <a:r>
              <a:rPr lang="zh-CN" altLang="en-US" dirty="0"/>
              <a:t> 支持快速原型开发 ：</a:t>
            </a:r>
            <a:r>
              <a:rPr lang="zh-CN" altLang="en-US" sz="1200" dirty="0"/>
              <a:t>新技术、新功能通过  快速更换硬件、升级任务实现</a:t>
            </a:r>
            <a:r>
              <a:rPr lang="zh-CN" altLang="en-US" sz="1200" dirty="0">
                <a:sym typeface="+mn-ea"/>
              </a:rPr>
              <a:t>快速验证，适应未来发展和需求变化</a:t>
            </a:r>
            <a:endParaRPr lang="en-US" altLang="zh-CN" sz="1200" dirty="0">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ym typeface="+mn-ea"/>
              </a:rPr>
              <a:t>动态扩展：</a:t>
            </a:r>
            <a:r>
              <a:rPr lang="zh-CN" altLang="en-US" sz="1200" b="1" dirty="0">
                <a:sym typeface="+mn-ea"/>
              </a:rPr>
              <a:t>当</a:t>
            </a:r>
            <a:r>
              <a:rPr lang="zh-CN" altLang="en-US" sz="1200" b="0" dirty="0">
                <a:sym typeface="+mn-ea"/>
              </a:rPr>
              <a:t>机器资源不足时</a:t>
            </a:r>
            <a:r>
              <a:rPr lang="zh-CN" altLang="en-US" sz="1200" dirty="0">
                <a:sym typeface="+mn-ea"/>
              </a:rPr>
              <a:t>支持可插拔</a:t>
            </a:r>
            <a:r>
              <a:rPr lang="en-US" altLang="zh-CN" sz="1200" dirty="0">
                <a:sym typeface="+mn-ea"/>
              </a:rPr>
              <a:t>SOC</a:t>
            </a:r>
            <a:r>
              <a:rPr lang="zh-CN" altLang="en-US" sz="1200" dirty="0">
                <a:sym typeface="+mn-ea"/>
              </a:rPr>
              <a:t>方式动态扩展集群整体算力</a:t>
            </a:r>
            <a:r>
              <a:rPr lang="en-US" altLang="zh-CN" sz="1200" dirty="0">
                <a:sym typeface="+mn-ea"/>
              </a:rPr>
              <a:t>,</a:t>
            </a:r>
            <a:r>
              <a:rPr lang="zh-CN" altLang="en-US" sz="1200" dirty="0">
                <a:sym typeface="+mn-ea"/>
              </a:rPr>
              <a:t>完成集群能力升级</a:t>
            </a:r>
            <a:endParaRPr lang="en-US" altLang="zh-CN" sz="1200" dirty="0">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ym typeface="+mn-ea"/>
              </a:rPr>
              <a:t>可视化管理：可视化集群当前支持任务种类、整体各资源负载情况</a:t>
            </a:r>
            <a:r>
              <a:rPr lang="en-US" altLang="zh-CN" sz="1200" dirty="0">
                <a:sym typeface="+mn-ea"/>
              </a:rPr>
              <a:t>,</a:t>
            </a:r>
            <a:r>
              <a:rPr lang="zh-CN" altLang="en-US" sz="1200" dirty="0">
                <a:sym typeface="+mn-ea"/>
              </a:rPr>
              <a:t>方便使用人员了解管理计算资源</a:t>
            </a:r>
            <a:endParaRPr lang="zh-CN" altLang="en-US" sz="1200" b="1" dirty="0">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sym typeface="+mn-ea"/>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18615660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最后谢谢大家。</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895357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这是我们要介绍的内容</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1505607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首先介绍一下我们的背景与目标</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2943864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首先讲一下为什么我们要做一个端侧异构</a:t>
            </a:r>
            <a:r>
              <a:rPr lang="en-US" altLang="zh-CN" dirty="0"/>
              <a:t>AI</a:t>
            </a:r>
            <a:r>
              <a:rPr lang="zh-CN" altLang="en-US" dirty="0"/>
              <a:t>推理集群，我们将问题拆解，其实有三个问题要回答，首先是为什么要做一个</a:t>
            </a:r>
            <a:r>
              <a:rPr lang="en-US" altLang="zh-CN" dirty="0"/>
              <a:t>AI</a:t>
            </a:r>
            <a:r>
              <a:rPr lang="zh-CN" altLang="en-US" dirty="0"/>
              <a:t>推理集群，这是因为</a:t>
            </a:r>
            <a:r>
              <a:rPr lang="en-US" altLang="zh-CN" dirty="0"/>
              <a:t>xxx</a:t>
            </a:r>
            <a:r>
              <a:rPr lang="zh-CN" altLang="en-US" dirty="0"/>
              <a:t>，然后是我们为什么要在端侧做这样一个集群，这是因为</a:t>
            </a:r>
            <a:r>
              <a:rPr lang="en-US" altLang="zh-CN" dirty="0"/>
              <a:t>xxx</a:t>
            </a:r>
            <a:r>
              <a:rPr lang="zh-CN" altLang="en-US" dirty="0"/>
              <a:t>，最后是这样的集群为什么要是异构的，这是因为</a:t>
            </a:r>
            <a:r>
              <a:rPr lang="en-US" altLang="zh-CN" dirty="0"/>
              <a:t>xxx</a:t>
            </a:r>
            <a:r>
              <a:rPr lang="zh-CN" altLang="en-US" dirty="0"/>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这里给出一个示例场景：</a:t>
            </a:r>
            <a:r>
              <a:rPr lang="en-US" altLang="zh-CN" dirty="0"/>
              <a:t>AI</a:t>
            </a:r>
            <a:r>
              <a:rPr lang="zh-CN" altLang="en-US" dirty="0"/>
              <a:t>智能算力箱。</a:t>
            </a:r>
            <a:r>
              <a:rPr lang="en-US" altLang="zh-CN" dirty="0"/>
              <a:t>AI</a:t>
            </a:r>
            <a:r>
              <a:rPr lang="zh-CN" altLang="en-US" dirty="0"/>
              <a:t>算力箱其中包含两个模块，分别是热插拔算力模块，也就是前面介绍的端侧异构</a:t>
            </a:r>
            <a:r>
              <a:rPr lang="en-US" altLang="zh-CN" dirty="0"/>
              <a:t>AI</a:t>
            </a:r>
            <a:r>
              <a:rPr lang="zh-CN" altLang="en-US" dirty="0"/>
              <a:t>推理集群。和</a:t>
            </a:r>
            <a:r>
              <a:rPr lang="en-US" altLang="zh-CN" dirty="0"/>
              <a:t>UI</a:t>
            </a:r>
            <a:r>
              <a:rPr lang="zh-CN" altLang="en-US" dirty="0"/>
              <a:t>交互模块。</a:t>
            </a:r>
            <a:r>
              <a:rPr lang="en-US" altLang="zh-CN" dirty="0"/>
              <a:t>UI</a:t>
            </a:r>
            <a:r>
              <a:rPr lang="zh-CN" altLang="en-US" dirty="0"/>
              <a:t>交互模块比较简单，就是和算力箱操作员交互的接口。重点是这个热插拔算力模块。其中由管理节点和异构计算节点组成，管理节点是集群的大脑，负责统筹规划集群的算力并负责调度。各个异构计算节点支持热插拔，可以按需配置。除此之外管理节点还需要对全局算力进行动态评估，动态感知可用算力，给出全局算力占用情况，以便操作员可以在算力过剩的情况下移除计算节点，在算力不足的时候加入计算节点。其他设备通过无线局域网连接到</a:t>
            </a:r>
            <a:r>
              <a:rPr lang="en-US" altLang="zh-CN" dirty="0"/>
              <a:t>AI</a:t>
            </a:r>
            <a:r>
              <a:rPr lang="zh-CN" altLang="en-US" dirty="0"/>
              <a:t>智能算力箱，使用它提供的</a:t>
            </a:r>
            <a:r>
              <a:rPr lang="en-US" altLang="zh-CN" dirty="0"/>
              <a:t>AI</a:t>
            </a:r>
            <a:r>
              <a:rPr lang="zh-CN" altLang="en-US" dirty="0"/>
              <a:t>推理服务。</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我们总体来说有两个目标，第一个目标是</a:t>
            </a:r>
            <a:r>
              <a:rPr lang="en-US" altLang="zh-CN" dirty="0"/>
              <a:t>xxx</a:t>
            </a:r>
            <a:r>
              <a:rPr lang="zh-CN" altLang="en-US" dirty="0"/>
              <a:t>，这一部分已经完成了。第二个目标是</a:t>
            </a:r>
            <a:r>
              <a:rPr lang="en-US" altLang="zh-CN" dirty="0"/>
              <a:t>xxx</a:t>
            </a:r>
            <a:r>
              <a:rPr lang="zh-CN" altLang="en-US" dirty="0"/>
              <a:t>，这一部分还在进行中。</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下面讲一下我们的方案设计</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1081564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左图是我们的一个总体设计，总的来说可以拆分内部系统和外部系统，外部系统中的各种设备向端侧异构</a:t>
            </a:r>
            <a:r>
              <a:rPr lang="en-US" altLang="zh-CN" dirty="0"/>
              <a:t>AI</a:t>
            </a:r>
            <a:r>
              <a:rPr lang="zh-CN" altLang="en-US" dirty="0"/>
              <a:t>推理集群提交</a:t>
            </a:r>
            <a:r>
              <a:rPr lang="en-US" altLang="zh-CN" dirty="0"/>
              <a:t>AI</a:t>
            </a:r>
            <a:r>
              <a:rPr lang="zh-CN" altLang="en-US" dirty="0"/>
              <a:t>推理任务，这些任务首先发送到网关节点，网关节点再根据任务类型和实时性要求，将任务路由给最佳的计算节点，这一个数据传输流程我们将其视为数据面。除此之外，在图中可以看到，这些紫色的部分是用于调度的模块，我们在网关节点上部署调度模块，在各个计算节点上部署采集模块。采集模块接收调度模块的命令，上报动态负载信息，调度模块根据全局负载情况调整路由策略，我们将这部分数据传输流程视为控制面。</a:t>
            </a:r>
            <a:endParaRPr lang="en-US" altLang="zh-CN" dirty="0"/>
          </a:p>
          <a:p>
            <a:r>
              <a:rPr lang="zh-CN" altLang="en-US" dirty="0"/>
              <a:t>右图是我们的系统分解图，首先按照内部系统和外部系统来拆分，我们的重点是内部系统，内部系统中又按照控制面和数据面拆分，控制面主要就是调度相关的模块，数据面是</a:t>
            </a:r>
            <a:r>
              <a:rPr lang="en-US" altLang="zh-CN" dirty="0"/>
              <a:t>AI</a:t>
            </a:r>
            <a:r>
              <a:rPr lang="zh-CN" altLang="en-US" dirty="0"/>
              <a:t>推理相关的模块。</a:t>
            </a:r>
            <a:endParaRPr lang="en-US"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下面我们介绍一下推理过程，也就是数据面的设计。举例来说，对于目标检测这样一个</a:t>
            </a:r>
            <a:r>
              <a:rPr lang="en-US" altLang="zh-CN" dirty="0"/>
              <a:t>AI</a:t>
            </a:r>
            <a:r>
              <a:rPr lang="zh-CN" altLang="en-US" dirty="0"/>
              <a:t>推理任务，各个计算节点提供</a:t>
            </a:r>
            <a:r>
              <a:rPr lang="en-US" altLang="zh-CN" dirty="0"/>
              <a:t>AI</a:t>
            </a:r>
            <a:r>
              <a:rPr lang="zh-CN" altLang="en-US" dirty="0"/>
              <a:t>推理服务，暴露</a:t>
            </a:r>
            <a:r>
              <a:rPr lang="en-US" altLang="zh-CN" dirty="0"/>
              <a:t>HTTP</a:t>
            </a:r>
            <a:r>
              <a:rPr lang="zh-CN" altLang="en-US" dirty="0"/>
              <a:t> </a:t>
            </a:r>
            <a:r>
              <a:rPr lang="en-US" altLang="zh-CN" dirty="0"/>
              <a:t>API</a:t>
            </a:r>
            <a:r>
              <a:rPr lang="zh-CN" altLang="en-US" dirty="0"/>
              <a:t>，比如下面的这样两个</a:t>
            </a:r>
            <a:r>
              <a:rPr lang="en-US" altLang="zh-CN" dirty="0"/>
              <a:t>API</a:t>
            </a:r>
            <a:r>
              <a:rPr lang="zh-CN" altLang="en-US" dirty="0"/>
              <a:t>的路径，其中每个开发板对这个任务的具体实现是不同的，但是接口是相同的。网关节点整个计算节点</a:t>
            </a:r>
            <a:r>
              <a:rPr lang="en-US" altLang="zh-CN" dirty="0"/>
              <a:t>API</a:t>
            </a:r>
            <a:r>
              <a:rPr lang="zh-CN" altLang="en-US" dirty="0"/>
              <a:t>，比如下面这个</a:t>
            </a:r>
            <a:r>
              <a:rPr lang="en-US" altLang="zh-CN" dirty="0"/>
              <a:t>API</a:t>
            </a:r>
            <a:r>
              <a:rPr lang="zh-CN" altLang="en-US" dirty="0"/>
              <a:t>路径，并进行路由，其中路由目标由调度算法确定。</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47A1F25-6DFE-974D-AB31-79252C68A4CF}" type="datetimeFigureOut">
              <a:rPr kumimoji="1" lang="zh-CN" altLang="en-US" smtClean="0"/>
              <a:t>2024/10/10</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5E2E1C86-4070-404A-8864-6D1D373B541E}"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047A1F25-6DFE-974D-AB31-79252C68A4CF}" type="datetimeFigureOut">
              <a:rPr kumimoji="1" lang="zh-CN" altLang="en-US" smtClean="0"/>
              <a:t>2024/10/10</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5E2E1C86-4070-404A-8864-6D1D373B541E}"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pic>
        <p:nvPicPr>
          <p:cNvPr id="5" name="图片 4" descr="1920X080 拷贝"/>
          <p:cNvPicPr>
            <a:picLocks noChangeAspect="1"/>
          </p:cNvPicPr>
          <p:nvPr userDrawn="1"/>
        </p:nvPicPr>
        <p:blipFill>
          <a:blip r:embed="rId2"/>
          <a:stretch>
            <a:fillRect/>
          </a:stretch>
        </p:blipFill>
        <p:spPr>
          <a:xfrm>
            <a:off x="0" y="0"/>
            <a:ext cx="9144000" cy="5143500"/>
          </a:xfrm>
          <a:prstGeom prst="rect">
            <a:avLst/>
          </a:prstGeom>
        </p:spPr>
      </p:pic>
      <p:pic>
        <p:nvPicPr>
          <p:cNvPr id="7" name="图片 6" descr="矢量智能对象-01"/>
          <p:cNvPicPr>
            <a:picLocks noChangeAspect="1"/>
          </p:cNvPicPr>
          <p:nvPr userDrawn="1"/>
        </p:nvPicPr>
        <p:blipFill>
          <a:blip r:embed="rId3"/>
          <a:stretch>
            <a:fillRect/>
          </a:stretch>
        </p:blipFill>
        <p:spPr>
          <a:xfrm>
            <a:off x="6371590" y="227330"/>
            <a:ext cx="2453005" cy="23749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3" name="图片 2" descr="1920X080 拷贝2"/>
          <p:cNvPicPr>
            <a:picLocks noChangeAspect="1"/>
          </p:cNvPicPr>
          <p:nvPr userDrawn="1"/>
        </p:nvPicPr>
        <p:blipFill>
          <a:blip r:embed="rId3"/>
          <a:stretch>
            <a:fillRect/>
          </a:stretch>
        </p:blipFill>
        <p:spPr>
          <a:xfrm>
            <a:off x="0" y="0"/>
            <a:ext cx="9144000" cy="5143500"/>
          </a:xfrm>
          <a:prstGeom prst="rect">
            <a:avLst/>
          </a:prstGeom>
        </p:spPr>
      </p:pic>
      <p:pic>
        <p:nvPicPr>
          <p:cNvPr id="7" name="图片 6" descr="矢量智能对象-01"/>
          <p:cNvPicPr>
            <a:picLocks noChangeAspect="1"/>
          </p:cNvPicPr>
          <p:nvPr userDrawn="1">
            <p:custDataLst>
              <p:tags r:id="rId1"/>
            </p:custDataLst>
          </p:nvPr>
        </p:nvPicPr>
        <p:blipFill>
          <a:blip r:embed="rId4"/>
          <a:stretch>
            <a:fillRect/>
          </a:stretch>
        </p:blipFill>
        <p:spPr>
          <a:xfrm>
            <a:off x="6371590" y="227330"/>
            <a:ext cx="2453005" cy="23749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 name="图片 1" descr="3"/>
          <p:cNvPicPr>
            <a:picLocks noChangeAspect="1"/>
          </p:cNvPicPr>
          <p:nvPr userDrawn="1"/>
        </p:nvPicPr>
        <p:blipFill>
          <a:blip r:embed="rId3"/>
          <a:stretch>
            <a:fillRect/>
          </a:stretch>
        </p:blipFill>
        <p:spPr>
          <a:xfrm>
            <a:off x="0" y="0"/>
            <a:ext cx="9144000" cy="5143500"/>
          </a:xfrm>
          <a:prstGeom prst="rect">
            <a:avLst/>
          </a:prstGeom>
        </p:spPr>
      </p:pic>
      <p:pic>
        <p:nvPicPr>
          <p:cNvPr id="7" name="图片 6" descr="矢量智能对象-01"/>
          <p:cNvPicPr>
            <a:picLocks noChangeAspect="1"/>
          </p:cNvPicPr>
          <p:nvPr userDrawn="1">
            <p:custDataLst>
              <p:tags r:id="rId1"/>
            </p:custDataLst>
          </p:nvPr>
        </p:nvPicPr>
        <p:blipFill>
          <a:blip r:embed="rId4"/>
          <a:stretch>
            <a:fillRect/>
          </a:stretch>
        </p:blipFill>
        <p:spPr>
          <a:xfrm>
            <a:off x="6371590" y="227330"/>
            <a:ext cx="2453005" cy="23749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047A1F25-6DFE-974D-AB31-79252C68A4CF}" type="datetimeFigureOut">
              <a:rPr kumimoji="1" lang="zh-CN" altLang="en-US" smtClean="0"/>
              <a:t>2024/10/10</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5E2E1C86-4070-404A-8864-6D1D373B541E}"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047A1F25-6DFE-974D-AB31-79252C68A4CF}" type="datetimeFigureOut">
              <a:rPr kumimoji="1" lang="zh-CN" altLang="en-US" smtClean="0"/>
              <a:t>2024/10/10</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5E2E1C86-4070-404A-8864-6D1D373B541E}" type="slidenum">
              <a:rPr kumimoji="1" lang="zh-CN" altLang="en-US" smtClean="0"/>
              <a:t>‹#›</a:t>
            </a:fld>
            <a:endParaRPr kumimoji="1" lang="zh-CN" altLang="en-US"/>
          </a:p>
        </p:txBody>
      </p:sp>
      <p:pic>
        <p:nvPicPr>
          <p:cNvPr id="11" name="图片 10"/>
          <p:cNvPicPr>
            <a:picLocks noChangeAspect="1"/>
          </p:cNvPicPr>
          <p:nvPr userDrawn="1"/>
        </p:nvPicPr>
        <p:blipFill>
          <a:blip r:embed="rId2"/>
          <a:stretch>
            <a:fillRect/>
          </a:stretch>
        </p:blipFill>
        <p:spPr>
          <a:xfrm>
            <a:off x="7637685" y="310131"/>
            <a:ext cx="1191990" cy="19866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047A1F25-6DFE-974D-AB31-79252C68A4CF}" type="datetimeFigureOut">
              <a:rPr kumimoji="1" lang="zh-CN" altLang="en-US" smtClean="0"/>
              <a:t>2024/10/10</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5E2E1C86-4070-404A-8864-6D1D373B541E}"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047A1F25-6DFE-974D-AB31-79252C68A4CF}" type="datetimeFigureOut">
              <a:rPr kumimoji="1" lang="zh-CN" altLang="en-US" smtClean="0"/>
              <a:t>2024/10/10</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5E2E1C86-4070-404A-8864-6D1D373B541E}"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47A1F25-6DFE-974D-AB31-79252C68A4CF}" type="datetimeFigureOut">
              <a:rPr kumimoji="1" lang="zh-CN" altLang="en-US" smtClean="0"/>
              <a:t>2024/10/10</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5E2E1C86-4070-404A-8864-6D1D373B541E}"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047A1F25-6DFE-974D-AB31-79252C68A4CF}" type="datetimeFigureOut">
              <a:rPr kumimoji="1" lang="zh-CN" altLang="en-US" smtClean="0"/>
              <a:t>2024/10/10</a:t>
            </a:fld>
            <a:endParaRPr kumimoji="1"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5E2E1C86-4070-404A-8864-6D1D373B541E}"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18" Type="http://schemas.openxmlformats.org/officeDocument/2006/relationships/notesSlide" Target="../notesSlides/notesSlide18.xml"/><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slideLayout" Target="../slideLayouts/slideLayout4.xml"/><Relationship Id="rId2" Type="http://schemas.openxmlformats.org/officeDocument/2006/relationships/tags" Target="../tags/tag4.xml"/><Relationship Id="rId16" Type="http://schemas.openxmlformats.org/officeDocument/2006/relationships/tags" Target="../tags/tag18.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5" Type="http://schemas.openxmlformats.org/officeDocument/2006/relationships/tags" Target="../tags/tag17.xml"/><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2"/>
          <p:cNvSpPr txBox="1"/>
          <p:nvPr/>
        </p:nvSpPr>
        <p:spPr>
          <a:xfrm>
            <a:off x="4098065" y="1784947"/>
            <a:ext cx="5195849" cy="619135"/>
          </a:xfrm>
          <a:prstGeom prst="rect">
            <a:avLst/>
          </a:prstGeom>
        </p:spPr>
        <p:txBody>
          <a:bodyPr vert="horz" lIns="91440" tIns="45720" rIns="91440" bIns="45720" rtlCol="0" anchor="ctr">
            <a:noAutofit/>
          </a:bodyPr>
          <a:lstStyle>
            <a:lvl1pPr marL="0" indent="0" algn="l" defTabSz="960120" rtl="0" eaLnBrk="1" latinLnBrk="0" hangingPunct="1">
              <a:lnSpc>
                <a:spcPct val="90000"/>
              </a:lnSpc>
              <a:spcBef>
                <a:spcPts val="1050"/>
              </a:spcBef>
              <a:buFont typeface="Arial" panose="020B0604020202020204" pitchFamily="34" charset="0"/>
              <a:buNone/>
              <a:defRPr sz="2400" b="0" i="0" kern="1200">
                <a:solidFill>
                  <a:schemeClr val="bg1"/>
                </a:solidFill>
                <a:latin typeface="微软雅黑" panose="020B0703020204020201" charset="-122"/>
                <a:ea typeface="微软雅黑" panose="020B0703020204020201" charset="-122"/>
                <a:cs typeface="微软雅黑" panose="020B0703020204020201" charset="-122"/>
              </a:defRPr>
            </a:lvl1pPr>
            <a:lvl2pPr marL="191770" indent="0" algn="ctr" defTabSz="960120" rtl="0" eaLnBrk="1" latinLnBrk="0" hangingPunct="1">
              <a:lnSpc>
                <a:spcPct val="90000"/>
              </a:lnSpc>
              <a:spcBef>
                <a:spcPts val="525"/>
              </a:spcBef>
              <a:buFont typeface="Arial" panose="020B0604020202020204" pitchFamily="34" charset="0"/>
              <a:buNone/>
              <a:defRPr sz="840" kern="1200">
                <a:solidFill>
                  <a:schemeClr val="tx1"/>
                </a:solidFill>
                <a:latin typeface="+mn-lt"/>
                <a:ea typeface="+mn-ea"/>
                <a:cs typeface="+mn-cs"/>
              </a:defRPr>
            </a:lvl2pPr>
            <a:lvl3pPr marL="384175" indent="0" algn="ctr" defTabSz="960120" rtl="0" eaLnBrk="1" latinLnBrk="0" hangingPunct="1">
              <a:lnSpc>
                <a:spcPct val="90000"/>
              </a:lnSpc>
              <a:spcBef>
                <a:spcPts val="525"/>
              </a:spcBef>
              <a:buFont typeface="Arial" panose="020B0604020202020204" pitchFamily="34" charset="0"/>
              <a:buNone/>
              <a:defRPr sz="755" kern="1200">
                <a:solidFill>
                  <a:schemeClr val="tx1"/>
                </a:solidFill>
                <a:latin typeface="+mn-lt"/>
                <a:ea typeface="+mn-ea"/>
                <a:cs typeface="+mn-cs"/>
              </a:defRPr>
            </a:lvl3pPr>
            <a:lvl4pPr marL="575945" indent="0" algn="ctr" defTabSz="960120" rtl="0" eaLnBrk="1" latinLnBrk="0" hangingPunct="1">
              <a:lnSpc>
                <a:spcPct val="90000"/>
              </a:lnSpc>
              <a:spcBef>
                <a:spcPts val="525"/>
              </a:spcBef>
              <a:buFont typeface="Arial" panose="020B0604020202020204" pitchFamily="34" charset="0"/>
              <a:buNone/>
              <a:defRPr sz="670" kern="1200">
                <a:solidFill>
                  <a:schemeClr val="tx1"/>
                </a:solidFill>
                <a:latin typeface="+mn-lt"/>
                <a:ea typeface="+mn-ea"/>
                <a:cs typeface="+mn-cs"/>
              </a:defRPr>
            </a:lvl4pPr>
            <a:lvl5pPr marL="767715" indent="0" algn="ctr" defTabSz="960120" rtl="0" eaLnBrk="1" latinLnBrk="0" hangingPunct="1">
              <a:lnSpc>
                <a:spcPct val="90000"/>
              </a:lnSpc>
              <a:spcBef>
                <a:spcPts val="525"/>
              </a:spcBef>
              <a:buFont typeface="Arial" panose="020B0604020202020204" pitchFamily="34" charset="0"/>
              <a:buNone/>
              <a:defRPr sz="670" kern="1200">
                <a:solidFill>
                  <a:schemeClr val="tx1"/>
                </a:solidFill>
                <a:latin typeface="+mn-lt"/>
                <a:ea typeface="+mn-ea"/>
                <a:cs typeface="+mn-cs"/>
              </a:defRPr>
            </a:lvl5pPr>
            <a:lvl6pPr marL="960120" indent="0" algn="ctr" defTabSz="960120" rtl="0" eaLnBrk="1" latinLnBrk="0" hangingPunct="1">
              <a:lnSpc>
                <a:spcPct val="90000"/>
              </a:lnSpc>
              <a:spcBef>
                <a:spcPts val="525"/>
              </a:spcBef>
              <a:buFont typeface="Arial" panose="020B0604020202020204" pitchFamily="34" charset="0"/>
              <a:buNone/>
              <a:defRPr sz="670" kern="1200">
                <a:solidFill>
                  <a:schemeClr val="tx1"/>
                </a:solidFill>
                <a:latin typeface="+mn-lt"/>
                <a:ea typeface="+mn-ea"/>
                <a:cs typeface="+mn-cs"/>
              </a:defRPr>
            </a:lvl6pPr>
            <a:lvl7pPr marL="1151890" indent="0" algn="ctr" defTabSz="960120" rtl="0" eaLnBrk="1" latinLnBrk="0" hangingPunct="1">
              <a:lnSpc>
                <a:spcPct val="90000"/>
              </a:lnSpc>
              <a:spcBef>
                <a:spcPts val="525"/>
              </a:spcBef>
              <a:buFont typeface="Arial" panose="020B0604020202020204" pitchFamily="34" charset="0"/>
              <a:buNone/>
              <a:defRPr sz="670" kern="1200">
                <a:solidFill>
                  <a:schemeClr val="tx1"/>
                </a:solidFill>
                <a:latin typeface="+mn-lt"/>
                <a:ea typeface="+mn-ea"/>
                <a:cs typeface="+mn-cs"/>
              </a:defRPr>
            </a:lvl7pPr>
            <a:lvl8pPr marL="1343660" indent="0" algn="ctr" defTabSz="960120" rtl="0" eaLnBrk="1" latinLnBrk="0" hangingPunct="1">
              <a:lnSpc>
                <a:spcPct val="90000"/>
              </a:lnSpc>
              <a:spcBef>
                <a:spcPts val="525"/>
              </a:spcBef>
              <a:buFont typeface="Arial" panose="020B0604020202020204" pitchFamily="34" charset="0"/>
              <a:buNone/>
              <a:defRPr sz="670" kern="1200">
                <a:solidFill>
                  <a:schemeClr val="tx1"/>
                </a:solidFill>
                <a:latin typeface="+mn-lt"/>
                <a:ea typeface="+mn-ea"/>
                <a:cs typeface="+mn-cs"/>
              </a:defRPr>
            </a:lvl8pPr>
            <a:lvl9pPr marL="1536065" indent="0" algn="ctr" defTabSz="960120" rtl="0" eaLnBrk="1" latinLnBrk="0" hangingPunct="1">
              <a:lnSpc>
                <a:spcPct val="90000"/>
              </a:lnSpc>
              <a:spcBef>
                <a:spcPts val="525"/>
              </a:spcBef>
              <a:buFont typeface="Arial" panose="020B0604020202020204" pitchFamily="34" charset="0"/>
              <a:buNone/>
              <a:defRPr sz="670" kern="1200">
                <a:solidFill>
                  <a:schemeClr val="tx1"/>
                </a:solidFill>
                <a:latin typeface="+mn-lt"/>
                <a:ea typeface="+mn-ea"/>
                <a:cs typeface="+mn-cs"/>
              </a:defRPr>
            </a:lvl9pPr>
          </a:lstStyle>
          <a:p>
            <a:pPr algn="l"/>
            <a:r>
              <a:rPr kumimoji="1" lang="zh-CN" altLang="en-US" b="1" dirty="0">
                <a:solidFill>
                  <a:schemeClr val="tx1"/>
                </a:solidFill>
                <a:latin typeface="Source Han Sans CN Bold" panose="020B0400000000000000" charset="-122"/>
                <a:ea typeface="Source Han Sans CN Bold" panose="020B0400000000000000" charset="-122"/>
                <a:cs typeface="Source Han Sans CN Bold" panose="020B0400000000000000" charset="-122"/>
              </a:rPr>
              <a:t>基于边缘的异构多功能</a:t>
            </a:r>
            <a:r>
              <a:rPr kumimoji="1" lang="en-US" altLang="zh-CN" b="1" dirty="0">
                <a:solidFill>
                  <a:schemeClr val="tx1"/>
                </a:solidFill>
                <a:latin typeface="Source Han Sans CN Bold" panose="020B0400000000000000" charset="-122"/>
                <a:ea typeface="Source Han Sans CN Bold" panose="020B0400000000000000" charset="-122"/>
                <a:cs typeface="Source Han Sans CN Bold" panose="020B0400000000000000" charset="-122"/>
              </a:rPr>
              <a:t>AI</a:t>
            </a:r>
            <a:r>
              <a:rPr kumimoji="1" lang="zh-CN" altLang="en-US" b="1" dirty="0">
                <a:solidFill>
                  <a:schemeClr val="tx1"/>
                </a:solidFill>
                <a:latin typeface="Source Han Sans CN Bold" panose="020B0400000000000000" charset="-122"/>
                <a:ea typeface="Source Han Sans CN Bold" panose="020B0400000000000000" charset="-122"/>
                <a:cs typeface="Source Han Sans CN Bold" panose="020B0400000000000000" charset="-122"/>
              </a:rPr>
              <a:t>推理集群</a:t>
            </a:r>
            <a:endParaRPr lang="en-US" altLang="zh-CN" sz="1800" b="1" dirty="0">
              <a:solidFill>
                <a:srgbClr val="000000"/>
              </a:solidFill>
              <a:latin typeface="Source Han Sans CN Bold" panose="020B0400000000000000" charset="-122"/>
              <a:ea typeface="Source Han Sans CN Bold" panose="020B0400000000000000" charset="-122"/>
              <a:cs typeface="Source Han Sans CN Bold" panose="020B0400000000000000" charset="-122"/>
            </a:endParaRPr>
          </a:p>
        </p:txBody>
      </p:sp>
      <p:sp>
        <p:nvSpPr>
          <p:cNvPr id="6" name="文本占位符 13"/>
          <p:cNvSpPr txBox="1"/>
          <p:nvPr/>
        </p:nvSpPr>
        <p:spPr>
          <a:xfrm>
            <a:off x="4098065" y="2343899"/>
            <a:ext cx="1281905" cy="869507"/>
          </a:xfrm>
          <a:prstGeom prst="rect">
            <a:avLst/>
          </a:prstGeom>
        </p:spPr>
        <p:txBody>
          <a:bodyPr vert="horz" anchor="t">
            <a:noAutofit/>
          </a:bodyPr>
          <a:lstStyle>
            <a:lvl1pPr marL="0" indent="0" algn="l" defTabSz="960120" rtl="0" eaLnBrk="1" latinLnBrk="0" hangingPunct="1">
              <a:lnSpc>
                <a:spcPct val="90000"/>
              </a:lnSpc>
              <a:spcBef>
                <a:spcPts val="1050"/>
              </a:spcBef>
              <a:buFont typeface="Arial" panose="020B0604020202020204" pitchFamily="34" charset="0"/>
              <a:buNone/>
              <a:defRPr sz="1600" b="0" i="0" kern="1200">
                <a:solidFill>
                  <a:schemeClr val="bg1"/>
                </a:solidFill>
                <a:latin typeface="微软雅黑" panose="020B0703020204020201" charset="-122"/>
                <a:ea typeface="微软雅黑" panose="020B0703020204020201" charset="-122"/>
                <a:cs typeface="微软雅黑" panose="020B0703020204020201" charset="-122"/>
              </a:defRPr>
            </a:lvl1pPr>
            <a:lvl2pPr marL="191770" indent="0" algn="l" defTabSz="960120" rtl="0" eaLnBrk="1" latinLnBrk="0" hangingPunct="1">
              <a:lnSpc>
                <a:spcPct val="90000"/>
              </a:lnSpc>
              <a:spcBef>
                <a:spcPts val="525"/>
              </a:spcBef>
              <a:buFont typeface="Arial" panose="020B0604020202020204" pitchFamily="34" charset="0"/>
              <a:buNone/>
              <a:defRPr sz="2520" kern="1200">
                <a:solidFill>
                  <a:schemeClr val="tx1"/>
                </a:solidFill>
                <a:latin typeface="+mn-lt"/>
                <a:ea typeface="+mn-ea"/>
                <a:cs typeface="+mn-cs"/>
              </a:defRPr>
            </a:lvl2pPr>
            <a:lvl3pPr marL="384175" indent="0" algn="l" defTabSz="960120" rtl="0" eaLnBrk="1" latinLnBrk="0" hangingPunct="1">
              <a:lnSpc>
                <a:spcPct val="90000"/>
              </a:lnSpc>
              <a:spcBef>
                <a:spcPts val="525"/>
              </a:spcBef>
              <a:buFont typeface="Arial" panose="020B0604020202020204" pitchFamily="34" charset="0"/>
              <a:buNone/>
              <a:defRPr sz="2100" kern="1200">
                <a:solidFill>
                  <a:schemeClr val="tx1"/>
                </a:solidFill>
                <a:latin typeface="+mn-lt"/>
                <a:ea typeface="+mn-ea"/>
                <a:cs typeface="+mn-cs"/>
              </a:defRPr>
            </a:lvl3pPr>
            <a:lvl4pPr marL="575945" indent="0" algn="l" defTabSz="960120" rtl="0" eaLnBrk="1" latinLnBrk="0" hangingPunct="1">
              <a:lnSpc>
                <a:spcPct val="90000"/>
              </a:lnSpc>
              <a:spcBef>
                <a:spcPts val="525"/>
              </a:spcBef>
              <a:buFont typeface="Arial" panose="020B0604020202020204" pitchFamily="34" charset="0"/>
              <a:buNone/>
              <a:defRPr sz="1890" kern="1200">
                <a:solidFill>
                  <a:schemeClr val="tx1"/>
                </a:solidFill>
                <a:latin typeface="+mn-lt"/>
                <a:ea typeface="+mn-ea"/>
                <a:cs typeface="+mn-cs"/>
              </a:defRPr>
            </a:lvl4pPr>
            <a:lvl5pPr marL="767715" indent="0" algn="l" defTabSz="960120" rtl="0" eaLnBrk="1" latinLnBrk="0" hangingPunct="1">
              <a:lnSpc>
                <a:spcPct val="90000"/>
              </a:lnSpc>
              <a:spcBef>
                <a:spcPts val="525"/>
              </a:spcBef>
              <a:buFont typeface="Arial" panose="020B0604020202020204" pitchFamily="34" charset="0"/>
              <a:buNone/>
              <a:defRPr sz="1890" kern="1200">
                <a:solidFill>
                  <a:schemeClr val="tx1"/>
                </a:solidFill>
                <a:latin typeface="+mn-lt"/>
                <a:ea typeface="+mn-ea"/>
                <a:cs typeface="+mn-cs"/>
              </a:defRPr>
            </a:lvl5pPr>
            <a:lvl6pPr marL="2639695"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6pPr>
            <a:lvl7pPr marL="3119755"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7pPr>
            <a:lvl8pPr marL="3599815"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8pPr>
            <a:lvl9pPr marL="4079875"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9pPr>
          </a:lstStyle>
          <a:p>
            <a:pPr algn="l"/>
            <a:r>
              <a:rPr lang="zh-CN" altLang="en-US" sz="1800">
                <a:solidFill>
                  <a:srgbClr val="000000"/>
                </a:solidFill>
                <a:latin typeface="Source Han Sans CN Normal" panose="020B0500000000000000" charset="-122"/>
                <a:ea typeface="Source Han Sans CN Normal" panose="020B0500000000000000" charset="-122"/>
                <a:cs typeface="Source Han Sans CN Normal" panose="020B0500000000000000" charset="-122"/>
              </a:rPr>
              <a:t>成员：</a:t>
            </a:r>
            <a:endParaRPr lang="zh-CN" sz="1800">
              <a:solidFill>
                <a:srgbClr val="000000"/>
              </a:solidFill>
              <a:latin typeface="Source Han Sans CN Normal" panose="020B0500000000000000" charset="-122"/>
              <a:ea typeface="Source Han Sans CN Normal" panose="020B0500000000000000" charset="-122"/>
              <a:cs typeface="Source Han Sans CN Normal" panose="020B0500000000000000" charset="-122"/>
            </a:endParaRPr>
          </a:p>
          <a:p>
            <a:pPr algn="l"/>
            <a:r>
              <a:rPr lang="zh-CN" altLang="en-US" sz="1800" dirty="0">
                <a:solidFill>
                  <a:srgbClr val="000000"/>
                </a:solidFill>
                <a:latin typeface="Source Han Sans CN Normal" panose="020B0500000000000000" charset="-122"/>
                <a:ea typeface="Source Han Sans CN Normal" panose="020B0500000000000000" charset="-122"/>
                <a:cs typeface="Source Han Sans CN Normal" panose="020B0500000000000000" charset="-122"/>
              </a:rPr>
              <a:t>指导老师：</a:t>
            </a:r>
            <a:endParaRPr lang="zh-CN" altLang="zh-CN" sz="1800" dirty="0">
              <a:solidFill>
                <a:srgbClr val="000000"/>
              </a:solidFill>
              <a:latin typeface="Source Han Sans CN Normal" panose="020B0500000000000000" charset="-122"/>
              <a:ea typeface="Source Han Sans CN Normal" panose="020B0500000000000000" charset="-122"/>
              <a:cs typeface="Source Han Sans CN Normal" panose="020B0500000000000000" charset="-122"/>
            </a:endParaRPr>
          </a:p>
        </p:txBody>
      </p:sp>
      <p:sp>
        <p:nvSpPr>
          <p:cNvPr id="2" name="文本占位符 13"/>
          <p:cNvSpPr txBox="1"/>
          <p:nvPr/>
        </p:nvSpPr>
        <p:spPr>
          <a:xfrm>
            <a:off x="5380003" y="2343926"/>
            <a:ext cx="3022836" cy="869507"/>
          </a:xfrm>
          <a:prstGeom prst="rect">
            <a:avLst/>
          </a:prstGeom>
        </p:spPr>
        <p:txBody>
          <a:bodyPr vert="horz" anchor="t">
            <a:noAutofit/>
          </a:bodyPr>
          <a:lstStyle>
            <a:lvl1pPr marL="0" indent="0" algn="l" defTabSz="960120" rtl="0" eaLnBrk="1" latinLnBrk="0" hangingPunct="1">
              <a:lnSpc>
                <a:spcPct val="90000"/>
              </a:lnSpc>
              <a:spcBef>
                <a:spcPts val="1050"/>
              </a:spcBef>
              <a:buFont typeface="Arial" panose="020B0604020202020204" pitchFamily="34" charset="0"/>
              <a:buNone/>
              <a:defRPr sz="1600" b="0" i="0" kern="1200">
                <a:solidFill>
                  <a:schemeClr val="bg1"/>
                </a:solidFill>
                <a:latin typeface="微软雅黑" panose="020B0703020204020201" charset="-122"/>
                <a:ea typeface="微软雅黑" panose="020B0703020204020201" charset="-122"/>
                <a:cs typeface="微软雅黑" panose="020B0703020204020201" charset="-122"/>
              </a:defRPr>
            </a:lvl1pPr>
            <a:lvl2pPr marL="191770" indent="0" algn="l" defTabSz="960120" rtl="0" eaLnBrk="1" latinLnBrk="0" hangingPunct="1">
              <a:lnSpc>
                <a:spcPct val="90000"/>
              </a:lnSpc>
              <a:spcBef>
                <a:spcPts val="525"/>
              </a:spcBef>
              <a:buFont typeface="Arial" panose="020B0604020202020204" pitchFamily="34" charset="0"/>
              <a:buNone/>
              <a:defRPr sz="2520" kern="1200">
                <a:solidFill>
                  <a:schemeClr val="tx1"/>
                </a:solidFill>
                <a:latin typeface="+mn-lt"/>
                <a:ea typeface="+mn-ea"/>
                <a:cs typeface="+mn-cs"/>
              </a:defRPr>
            </a:lvl2pPr>
            <a:lvl3pPr marL="384175" indent="0" algn="l" defTabSz="960120" rtl="0" eaLnBrk="1" latinLnBrk="0" hangingPunct="1">
              <a:lnSpc>
                <a:spcPct val="90000"/>
              </a:lnSpc>
              <a:spcBef>
                <a:spcPts val="525"/>
              </a:spcBef>
              <a:buFont typeface="Arial" panose="020B0604020202020204" pitchFamily="34" charset="0"/>
              <a:buNone/>
              <a:defRPr sz="2100" kern="1200">
                <a:solidFill>
                  <a:schemeClr val="tx1"/>
                </a:solidFill>
                <a:latin typeface="+mn-lt"/>
                <a:ea typeface="+mn-ea"/>
                <a:cs typeface="+mn-cs"/>
              </a:defRPr>
            </a:lvl3pPr>
            <a:lvl4pPr marL="575945" indent="0" algn="l" defTabSz="960120" rtl="0" eaLnBrk="1" latinLnBrk="0" hangingPunct="1">
              <a:lnSpc>
                <a:spcPct val="90000"/>
              </a:lnSpc>
              <a:spcBef>
                <a:spcPts val="525"/>
              </a:spcBef>
              <a:buFont typeface="Arial" panose="020B0604020202020204" pitchFamily="34" charset="0"/>
              <a:buNone/>
              <a:defRPr sz="1890" kern="1200">
                <a:solidFill>
                  <a:schemeClr val="tx1"/>
                </a:solidFill>
                <a:latin typeface="+mn-lt"/>
                <a:ea typeface="+mn-ea"/>
                <a:cs typeface="+mn-cs"/>
              </a:defRPr>
            </a:lvl4pPr>
            <a:lvl5pPr marL="767715" indent="0" algn="l" defTabSz="960120" rtl="0" eaLnBrk="1" latinLnBrk="0" hangingPunct="1">
              <a:lnSpc>
                <a:spcPct val="90000"/>
              </a:lnSpc>
              <a:spcBef>
                <a:spcPts val="525"/>
              </a:spcBef>
              <a:buFont typeface="Arial" panose="020B0604020202020204" pitchFamily="34" charset="0"/>
              <a:buNone/>
              <a:defRPr sz="1890" kern="1200">
                <a:solidFill>
                  <a:schemeClr val="tx1"/>
                </a:solidFill>
                <a:latin typeface="+mn-lt"/>
                <a:ea typeface="+mn-ea"/>
                <a:cs typeface="+mn-cs"/>
              </a:defRPr>
            </a:lvl5pPr>
            <a:lvl6pPr marL="2639695"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6pPr>
            <a:lvl7pPr marL="3119755"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7pPr>
            <a:lvl8pPr marL="3599815"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8pPr>
            <a:lvl9pPr marL="4079875"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9pPr>
          </a:lstStyle>
          <a:p>
            <a:pPr algn="l"/>
            <a:r>
              <a:rPr lang="zh-CN" sz="1800">
                <a:solidFill>
                  <a:srgbClr val="000000"/>
                </a:solidFill>
                <a:latin typeface="Source Han Sans CN Normal" panose="020B0500000000000000" charset="-122"/>
                <a:ea typeface="Source Han Sans CN Normal" panose="020B0500000000000000" charset="-122"/>
                <a:cs typeface="Source Han Sans CN Normal" panose="020B0500000000000000" charset="-122"/>
              </a:rPr>
              <a:t>邹先予、岳志鑫、林雪松</a:t>
            </a:r>
          </a:p>
          <a:p>
            <a:pPr algn="l"/>
            <a:r>
              <a:rPr lang="zh-CN" altLang="en-US" sz="1800" dirty="0">
                <a:solidFill>
                  <a:srgbClr val="000000"/>
                </a:solidFill>
                <a:latin typeface="Source Han Sans CN Normal" panose="020B0500000000000000" charset="-122"/>
                <a:ea typeface="Source Han Sans CN Normal" panose="020B0500000000000000" charset="-122"/>
                <a:cs typeface="Source Han Sans CN Normal" panose="020B0500000000000000" charset="-122"/>
              </a:rPr>
              <a:t>宫晓利 教授</a:t>
            </a:r>
            <a:endParaRPr lang="zh-CN" altLang="zh-CN" sz="1800" dirty="0">
              <a:solidFill>
                <a:srgbClr val="000000"/>
              </a:solidFill>
              <a:latin typeface="Source Han Sans CN Normal" panose="020B0500000000000000" charset="-122"/>
              <a:ea typeface="Source Han Sans CN Normal" panose="020B0500000000000000" charset="-122"/>
              <a:cs typeface="Source Han Sans CN Normal" panose="020B0500000000000000"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AC22E-6D85-918C-7825-C02189117B3E}"/>
            </a:ext>
          </a:extLst>
        </p:cNvPr>
        <p:cNvGrpSpPr/>
        <p:nvPr/>
      </p:nvGrpSpPr>
      <p:grpSpPr>
        <a:xfrm>
          <a:off x="0" y="0"/>
          <a:ext cx="0" cy="0"/>
          <a:chOff x="0" y="0"/>
          <a:chExt cx="0" cy="0"/>
        </a:xfrm>
      </p:grpSpPr>
      <p:sp>
        <p:nvSpPr>
          <p:cNvPr id="2" name="标题 3">
            <a:extLst>
              <a:ext uri="{FF2B5EF4-FFF2-40B4-BE49-F238E27FC236}">
                <a16:creationId xmlns:a16="http://schemas.microsoft.com/office/drawing/2014/main" id="{00612353-22F5-33A1-506C-221D4D56DAC3}"/>
              </a:ext>
            </a:extLst>
          </p:cNvPr>
          <p:cNvSpPr txBox="1"/>
          <p:nvPr/>
        </p:nvSpPr>
        <p:spPr>
          <a:xfrm>
            <a:off x="338364" y="249533"/>
            <a:ext cx="7886700" cy="578276"/>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indent="0" algn="l" defTabSz="685800" rtl="0" eaLnBrk="1" latinLnBrk="0" hangingPunct="1">
              <a:lnSpc>
                <a:spcPct val="90000"/>
              </a:lnSpc>
              <a:spcBef>
                <a:spcPct val="0"/>
              </a:spcBef>
              <a:spcAft>
                <a:spcPct val="0"/>
              </a:spcAft>
              <a:buNone/>
            </a:pPr>
            <a:r>
              <a:rPr lang="zh-CN" altLang="en-US" sz="23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rPr>
              <a:t>方案设计</a:t>
            </a:r>
          </a:p>
        </p:txBody>
      </p:sp>
      <p:sp>
        <p:nvSpPr>
          <p:cNvPr id="3" name="标题 3">
            <a:extLst>
              <a:ext uri="{FF2B5EF4-FFF2-40B4-BE49-F238E27FC236}">
                <a16:creationId xmlns:a16="http://schemas.microsoft.com/office/drawing/2014/main" id="{455B8275-3C2F-8FBF-4CB7-6A8D3E0D4DB6}"/>
              </a:ext>
            </a:extLst>
          </p:cNvPr>
          <p:cNvSpPr txBox="1"/>
          <p:nvPr/>
        </p:nvSpPr>
        <p:spPr>
          <a:xfrm>
            <a:off x="338386" y="1066637"/>
            <a:ext cx="7886700" cy="3894662"/>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zh-CN" altLang="en-US" sz="14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rPr>
              <a:t>调度过程（控制面）</a:t>
            </a:r>
          </a:p>
          <a:p>
            <a:pPr marL="285750" indent="-285750">
              <a:lnSpc>
                <a:spcPct val="150000"/>
              </a:lnSpc>
              <a:buChar char="•"/>
            </a:pPr>
            <a:endParaRPr lang="en-US" altLang="zh-CN" sz="14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endParaRPr>
          </a:p>
          <a:p>
            <a:pPr marL="285750" indent="-285750">
              <a:lnSpc>
                <a:spcPct val="150000"/>
              </a:lnSpc>
              <a:buChar char="•"/>
            </a:pPr>
            <a:r>
              <a:rPr lang="zh-CN" altLang="en-US" sz="1400" dirty="0">
                <a:latin typeface="Source Han Sans CN Normal" panose="020B0500000000000000" charset="-122"/>
                <a:ea typeface="Source Han Sans CN Normal" panose="020B0500000000000000" charset="-122"/>
                <a:cs typeface="Source Han Sans CN Normal" panose="020B0500000000000000" charset="-122"/>
              </a:rPr>
              <a:t>调度算法：</a:t>
            </a:r>
            <a:r>
              <a:rPr lang="zh-CN" altLang="en-US" sz="1400" dirty="0">
                <a:highlight>
                  <a:srgbClr val="FFFF00"/>
                </a:highlight>
                <a:latin typeface="Source Han Sans CN Normal" panose="020B0500000000000000" charset="-122"/>
                <a:ea typeface="Source Han Sans CN Normal" panose="020B0500000000000000" charset="-122"/>
                <a:cs typeface="Source Han Sans CN Normal" panose="020B0500000000000000" charset="-122"/>
              </a:rPr>
              <a:t>机制与策略分离</a:t>
            </a:r>
            <a:endParaRPr lang="en-US" altLang="zh-CN" sz="1400" dirty="0">
              <a:highlight>
                <a:srgbClr val="FFFF00"/>
              </a:highlight>
              <a:latin typeface="Source Han Sans CN Normal" panose="020B0500000000000000" charset="-122"/>
              <a:ea typeface="Source Han Sans CN Normal" panose="020B0500000000000000" charset="-122"/>
              <a:cs typeface="Source Han Sans CN Normal" panose="020B0500000000000000" charset="-122"/>
            </a:endParaRPr>
          </a:p>
          <a:p>
            <a:pPr marL="742950" lvl="1" indent="-285750">
              <a:lnSpc>
                <a:spcPct val="150000"/>
              </a:lnSpc>
              <a:buChar char="•"/>
            </a:pPr>
            <a:r>
              <a:rPr lang="zh-CN" altLang="en-US" sz="14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rPr>
              <a:t>机制：</a:t>
            </a:r>
            <a:endParaRPr lang="en-US" altLang="zh-CN" sz="14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endParaRPr>
          </a:p>
          <a:p>
            <a:pPr marL="1200150" lvl="2" indent="-285750">
              <a:buFontTx/>
              <a:buChar char="•"/>
            </a:pPr>
            <a:r>
              <a:rPr lang="en-US" altLang="zh-CN" sz="1400" dirty="0">
                <a:latin typeface="Source Han Sans CN Normal" panose="020B0500000000000000" charset="-122"/>
                <a:ea typeface="Source Han Sans CN Normal" panose="020B0500000000000000" charset="-122"/>
                <a:cs typeface="Source Han Sans CN Normal" panose="020B0500000000000000" charset="-122"/>
              </a:rPr>
              <a:t>API</a:t>
            </a:r>
            <a:r>
              <a:rPr lang="zh-CN" altLang="en-US" sz="1400" dirty="0">
                <a:latin typeface="Source Han Sans CN Normal" panose="020B0500000000000000" charset="-122"/>
                <a:ea typeface="Source Han Sans CN Normal" panose="020B0500000000000000" charset="-122"/>
                <a:cs typeface="Source Han Sans CN Normal" panose="020B0500000000000000" charset="-122"/>
              </a:rPr>
              <a:t>请求路由</a:t>
            </a:r>
            <a:endParaRPr lang="en-US" altLang="zh-CN" sz="1400" dirty="0">
              <a:latin typeface="Source Han Sans CN Normal" panose="020B0500000000000000" charset="-122"/>
              <a:ea typeface="Source Han Sans CN Normal" panose="020B0500000000000000" charset="-122"/>
              <a:cs typeface="Source Han Sans CN Normal" panose="020B0500000000000000" charset="-122"/>
            </a:endParaRPr>
          </a:p>
          <a:p>
            <a:pPr marL="1200150" lvl="2" indent="-285750">
              <a:buFontTx/>
              <a:buChar char="•"/>
            </a:pPr>
            <a:r>
              <a:rPr lang="zh-CN" altLang="en-US" sz="1400" dirty="0">
                <a:latin typeface="Source Han Sans CN Normal" panose="020B0500000000000000" charset="-122"/>
                <a:ea typeface="Source Han Sans CN Normal" panose="020B0500000000000000" charset="-122"/>
                <a:cs typeface="Source Han Sans CN Normal" panose="020B0500000000000000" charset="-122"/>
              </a:rPr>
              <a:t>服务调度</a:t>
            </a:r>
            <a:endParaRPr lang="en-US" altLang="zh-CN" sz="14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endParaRPr>
          </a:p>
          <a:p>
            <a:pPr marL="1200150" lvl="2" indent="-285750">
              <a:buChar char="•"/>
            </a:pPr>
            <a:r>
              <a:rPr lang="zh-CN" altLang="en-US" sz="14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rPr>
              <a:t>计算节点算力、能耗、精度感知</a:t>
            </a:r>
            <a:endParaRPr lang="en-US" altLang="zh-CN" sz="14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endParaRPr>
          </a:p>
          <a:p>
            <a:pPr marL="1200150" lvl="2" indent="-285750">
              <a:buChar char="•"/>
            </a:pPr>
            <a:r>
              <a:rPr lang="zh-CN" altLang="en-US" sz="1400" dirty="0">
                <a:latin typeface="Source Han Sans CN Normal" panose="020B0500000000000000" charset="-122"/>
                <a:ea typeface="Source Han Sans CN Normal" panose="020B0500000000000000" charset="-122"/>
                <a:cs typeface="Source Han Sans CN Normal" panose="020B0500000000000000" charset="-122"/>
              </a:rPr>
              <a:t>全局算力使用率评估</a:t>
            </a:r>
            <a:endParaRPr lang="en-US" altLang="zh-CN" sz="14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endParaRPr>
          </a:p>
          <a:p>
            <a:pPr marL="742950" lvl="1" indent="-285750">
              <a:lnSpc>
                <a:spcPct val="150000"/>
              </a:lnSpc>
              <a:buChar char="•"/>
            </a:pPr>
            <a:r>
              <a:rPr lang="zh-CN" altLang="en-US" sz="1400" dirty="0">
                <a:latin typeface="Source Han Sans CN Normal" panose="020B0500000000000000" charset="-122"/>
                <a:ea typeface="Source Han Sans CN Normal" panose="020B0500000000000000" charset="-122"/>
                <a:cs typeface="Source Han Sans CN Normal" panose="020B0500000000000000" charset="-122"/>
              </a:rPr>
              <a:t>策略：</a:t>
            </a:r>
            <a:endParaRPr lang="en-US" altLang="zh-CN" sz="1400" dirty="0">
              <a:latin typeface="Source Han Sans CN Normal" panose="020B0500000000000000" charset="-122"/>
              <a:ea typeface="Source Han Sans CN Normal" panose="020B0500000000000000" charset="-122"/>
              <a:cs typeface="Source Han Sans CN Normal" panose="020B0500000000000000" charset="-122"/>
            </a:endParaRPr>
          </a:p>
          <a:p>
            <a:pPr marL="1200150" lvl="2" indent="-285750">
              <a:buChar char="•"/>
            </a:pPr>
            <a:r>
              <a:rPr lang="zh-CN" altLang="en-US" sz="14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rPr>
              <a:t>能耗优先策略</a:t>
            </a:r>
            <a:endParaRPr lang="en-US" altLang="zh-CN" sz="14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endParaRPr>
          </a:p>
          <a:p>
            <a:pPr marL="1200150" lvl="2" indent="-285750">
              <a:buChar char="•"/>
            </a:pPr>
            <a:r>
              <a:rPr lang="zh-CN" altLang="en-US" sz="14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rPr>
              <a:t>响应时间优先策略</a:t>
            </a:r>
            <a:endParaRPr lang="en-US" altLang="zh-CN" sz="14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endParaRPr>
          </a:p>
          <a:p>
            <a:pPr marL="1200150" lvl="2" indent="-285750">
              <a:buChar char="•"/>
            </a:pPr>
            <a:r>
              <a:rPr lang="zh-CN" altLang="en-US" sz="1400" dirty="0">
                <a:latin typeface="Source Han Sans CN Normal" panose="020B0500000000000000" charset="-122"/>
                <a:ea typeface="Source Han Sans CN Normal" panose="020B0500000000000000" charset="-122"/>
                <a:cs typeface="Source Han Sans CN Normal" panose="020B0500000000000000" charset="-122"/>
              </a:rPr>
              <a:t>精度优先策略</a:t>
            </a:r>
            <a:endParaRPr lang="en-US" altLang="zh-CN" sz="1400" dirty="0">
              <a:latin typeface="Source Han Sans CN Normal" panose="020B0500000000000000" charset="-122"/>
              <a:ea typeface="Source Han Sans CN Normal" panose="020B0500000000000000" charset="-122"/>
              <a:cs typeface="Source Han Sans CN Normal" panose="020B0500000000000000" charset="-122"/>
            </a:endParaRPr>
          </a:p>
          <a:p>
            <a:pPr marL="1200150" lvl="2" indent="-285750">
              <a:lnSpc>
                <a:spcPct val="150000"/>
              </a:lnSpc>
              <a:buChar char="•"/>
            </a:pPr>
            <a:endParaRPr lang="en-US" altLang="zh-CN" sz="14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endParaRPr>
          </a:p>
        </p:txBody>
      </p:sp>
      <p:pic>
        <p:nvPicPr>
          <p:cNvPr id="4" name="图片 3" descr="upload_post_object_v2_996830937">
            <a:extLst>
              <a:ext uri="{FF2B5EF4-FFF2-40B4-BE49-F238E27FC236}">
                <a16:creationId xmlns:a16="http://schemas.microsoft.com/office/drawing/2014/main" id="{9A607914-8560-F351-A819-E7FCB96F78D8}"/>
              </a:ext>
            </a:extLst>
          </p:cNvPr>
          <p:cNvPicPr>
            <a:picLocks noChangeAspect="1"/>
          </p:cNvPicPr>
          <p:nvPr/>
        </p:nvPicPr>
        <p:blipFill>
          <a:blip r:embed="rId3"/>
          <a:srcRect t="69309" b="-790"/>
          <a:stretch/>
        </p:blipFill>
        <p:spPr>
          <a:xfrm>
            <a:off x="4922555" y="1362364"/>
            <a:ext cx="3738562" cy="3125683"/>
          </a:xfrm>
          <a:prstGeom prst="rect">
            <a:avLst/>
          </a:prstGeom>
        </p:spPr>
      </p:pic>
    </p:spTree>
    <p:extLst>
      <p:ext uri="{BB962C8B-B14F-4D97-AF65-F5344CB8AC3E}">
        <p14:creationId xmlns:p14="http://schemas.microsoft.com/office/powerpoint/2010/main" val="4042589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a:extLst>
              <a:ext uri="{FF2B5EF4-FFF2-40B4-BE49-F238E27FC236}">
                <a16:creationId xmlns:a16="http://schemas.microsoft.com/office/drawing/2014/main" id="{37857A68-CD5E-BC69-B6CC-23259A1173D8}"/>
              </a:ext>
            </a:extLst>
          </p:cNvPr>
          <p:cNvSpPr txBox="1"/>
          <p:nvPr/>
        </p:nvSpPr>
        <p:spPr>
          <a:xfrm>
            <a:off x="-8183" y="3965362"/>
            <a:ext cx="4738798" cy="1169551"/>
          </a:xfrm>
          <a:prstGeom prst="rect">
            <a:avLst/>
          </a:prstGeom>
          <a:noFill/>
        </p:spPr>
        <p:txBody>
          <a:bodyPr wrap="none" rtlCol="0">
            <a:spAutoFit/>
          </a:bodyPr>
          <a:lstStyle/>
          <a:p>
            <a:r>
              <a:rPr lang="zh-CN" altLang="en-US" sz="1400" dirty="0"/>
              <a:t>资源充足：</a:t>
            </a:r>
            <a:endParaRPr lang="en-US" altLang="zh-CN" sz="1400" dirty="0"/>
          </a:p>
          <a:p>
            <a:r>
              <a:rPr lang="en-US" altLang="zh-CN" sz="1400" dirty="0"/>
              <a:t>   </a:t>
            </a:r>
            <a:r>
              <a:rPr lang="zh-CN" altLang="en-US" sz="1400" dirty="0"/>
              <a:t>满足可装入、运行效率最高条件的节点部署</a:t>
            </a:r>
            <a:endParaRPr lang="en-US" altLang="zh-CN" sz="1400" dirty="0"/>
          </a:p>
          <a:p>
            <a:r>
              <a:rPr lang="zh-CN" altLang="en-US" sz="1400" dirty="0"/>
              <a:t>资源不足：</a:t>
            </a:r>
            <a:endParaRPr lang="en-US" altLang="zh-CN" sz="1400" dirty="0"/>
          </a:p>
          <a:p>
            <a:r>
              <a:rPr lang="en-US" altLang="zh-CN" sz="1400" dirty="0"/>
              <a:t>    </a:t>
            </a:r>
            <a:r>
              <a:rPr lang="zh-CN" altLang="en-US" sz="1400" dirty="0"/>
              <a:t>紧急请求</a:t>
            </a:r>
            <a:r>
              <a:rPr lang="en-US" altLang="zh-CN" sz="1400" dirty="0"/>
              <a:t>,</a:t>
            </a:r>
            <a:r>
              <a:rPr lang="zh-CN" altLang="en-US" sz="1400" dirty="0"/>
              <a:t>停止</a:t>
            </a:r>
            <a:r>
              <a:rPr lang="en-US" altLang="zh-CN" sz="1400" dirty="0"/>
              <a:t>/</a:t>
            </a:r>
            <a:r>
              <a:rPr lang="zh-CN" altLang="en-US" sz="1400" dirty="0"/>
              <a:t>迁移可抢占服务</a:t>
            </a:r>
            <a:r>
              <a:rPr lang="en-US" altLang="zh-CN" sz="1400" dirty="0"/>
              <a:t>,</a:t>
            </a:r>
            <a:r>
              <a:rPr lang="zh-CN" altLang="en-US" sz="1400" dirty="0"/>
              <a:t>启动 紧急请求 服务</a:t>
            </a:r>
            <a:endParaRPr lang="en-US" altLang="zh-CN" sz="1400" dirty="0"/>
          </a:p>
          <a:p>
            <a:r>
              <a:rPr lang="en-US" altLang="zh-CN" sz="1400" dirty="0"/>
              <a:t>    </a:t>
            </a:r>
            <a:r>
              <a:rPr lang="zh-CN" altLang="en-US" sz="1400" dirty="0"/>
              <a:t>非紧急请求</a:t>
            </a:r>
            <a:r>
              <a:rPr lang="en-US" altLang="zh-CN" sz="1400" dirty="0"/>
              <a:t>, </a:t>
            </a:r>
            <a:r>
              <a:rPr lang="zh-CN" altLang="en-US" sz="1400" dirty="0"/>
              <a:t>关闭空闲僵尸服务，腾出空间部署对应服务</a:t>
            </a:r>
            <a:endParaRPr lang="en-US" altLang="zh-CN" sz="1400" dirty="0"/>
          </a:p>
        </p:txBody>
      </p:sp>
      <p:sp>
        <p:nvSpPr>
          <p:cNvPr id="33" name="矩形 32">
            <a:extLst>
              <a:ext uri="{FF2B5EF4-FFF2-40B4-BE49-F238E27FC236}">
                <a16:creationId xmlns:a16="http://schemas.microsoft.com/office/drawing/2014/main" id="{25AAB2BB-4AB5-493C-1BEC-5867B75A37C1}"/>
              </a:ext>
            </a:extLst>
          </p:cNvPr>
          <p:cNvSpPr/>
          <p:nvPr/>
        </p:nvSpPr>
        <p:spPr>
          <a:xfrm>
            <a:off x="4780351" y="861175"/>
            <a:ext cx="3144449" cy="15890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33">
            <a:extLst>
              <a:ext uri="{FF2B5EF4-FFF2-40B4-BE49-F238E27FC236}">
                <a16:creationId xmlns:a16="http://schemas.microsoft.com/office/drawing/2014/main" id="{BB1D3615-3991-D235-C462-2B32E178A87D}"/>
              </a:ext>
            </a:extLst>
          </p:cNvPr>
          <p:cNvSpPr/>
          <p:nvPr/>
        </p:nvSpPr>
        <p:spPr>
          <a:xfrm>
            <a:off x="5001939" y="1871132"/>
            <a:ext cx="1162005" cy="451202"/>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非抢占服务</a:t>
            </a:r>
            <a:endParaRPr lang="en-US" altLang="zh-CN" sz="1400" dirty="0">
              <a:solidFill>
                <a:schemeClr val="tx1"/>
              </a:solidFill>
            </a:endParaRPr>
          </a:p>
          <a:p>
            <a:pPr algn="ctr"/>
            <a:r>
              <a:rPr lang="zh-CN" altLang="en-US" sz="1400" dirty="0">
                <a:solidFill>
                  <a:schemeClr val="tx1"/>
                </a:solidFill>
              </a:rPr>
              <a:t>模型推理</a:t>
            </a:r>
          </a:p>
        </p:txBody>
      </p:sp>
      <p:sp>
        <p:nvSpPr>
          <p:cNvPr id="35" name="矩形 34">
            <a:extLst>
              <a:ext uri="{FF2B5EF4-FFF2-40B4-BE49-F238E27FC236}">
                <a16:creationId xmlns:a16="http://schemas.microsoft.com/office/drawing/2014/main" id="{B5CE555D-DDF1-0122-B5FD-F66557BFFEEA}"/>
              </a:ext>
            </a:extLst>
          </p:cNvPr>
          <p:cNvSpPr/>
          <p:nvPr/>
        </p:nvSpPr>
        <p:spPr>
          <a:xfrm>
            <a:off x="5690472" y="674004"/>
            <a:ext cx="1601579" cy="2837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800" dirty="0"/>
              <a:t>NVIDIA</a:t>
            </a:r>
            <a:r>
              <a:rPr lang="zh-CN" altLang="en-US" sz="1800" dirty="0"/>
              <a:t> </a:t>
            </a:r>
            <a:r>
              <a:rPr lang="en-US" altLang="zh-CN" sz="1800" dirty="0"/>
              <a:t>Jetson</a:t>
            </a:r>
            <a:endParaRPr lang="zh-CN" altLang="en-US" dirty="0"/>
          </a:p>
        </p:txBody>
      </p:sp>
      <p:sp>
        <p:nvSpPr>
          <p:cNvPr id="36" name="矩形 35">
            <a:extLst>
              <a:ext uri="{FF2B5EF4-FFF2-40B4-BE49-F238E27FC236}">
                <a16:creationId xmlns:a16="http://schemas.microsoft.com/office/drawing/2014/main" id="{D3EE938F-F500-725A-0077-ABFF07E4CB35}"/>
              </a:ext>
            </a:extLst>
          </p:cNvPr>
          <p:cNvSpPr/>
          <p:nvPr/>
        </p:nvSpPr>
        <p:spPr>
          <a:xfrm>
            <a:off x="6696321" y="1872787"/>
            <a:ext cx="1162005" cy="455845"/>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可抢占服务 </a:t>
            </a:r>
          </a:p>
        </p:txBody>
      </p:sp>
      <p:grpSp>
        <p:nvGrpSpPr>
          <p:cNvPr id="60" name="组合 59">
            <a:extLst>
              <a:ext uri="{FF2B5EF4-FFF2-40B4-BE49-F238E27FC236}">
                <a16:creationId xmlns:a16="http://schemas.microsoft.com/office/drawing/2014/main" id="{1C0F56BC-BDA2-041E-E341-D08FD7581ACD}"/>
              </a:ext>
            </a:extLst>
          </p:cNvPr>
          <p:cNvGrpSpPr/>
          <p:nvPr/>
        </p:nvGrpSpPr>
        <p:grpSpPr>
          <a:xfrm>
            <a:off x="1068335" y="674004"/>
            <a:ext cx="1675974" cy="2647972"/>
            <a:chOff x="905927" y="641128"/>
            <a:chExt cx="2036874" cy="3268606"/>
          </a:xfrm>
        </p:grpSpPr>
        <p:sp>
          <p:nvSpPr>
            <p:cNvPr id="37" name="矩形 36">
              <a:extLst>
                <a:ext uri="{FF2B5EF4-FFF2-40B4-BE49-F238E27FC236}">
                  <a16:creationId xmlns:a16="http://schemas.microsoft.com/office/drawing/2014/main" id="{6F1A53BA-BCB3-E8EC-8DDB-3591B14FD4FC}"/>
                </a:ext>
              </a:extLst>
            </p:cNvPr>
            <p:cNvSpPr/>
            <p:nvPr/>
          </p:nvSpPr>
          <p:spPr>
            <a:xfrm>
              <a:off x="1162493" y="890827"/>
              <a:ext cx="1780308" cy="30189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矩形 37">
              <a:extLst>
                <a:ext uri="{FF2B5EF4-FFF2-40B4-BE49-F238E27FC236}">
                  <a16:creationId xmlns:a16="http://schemas.microsoft.com/office/drawing/2014/main" id="{125B2458-2642-9BCC-6D83-933AEB00DC14}"/>
                </a:ext>
              </a:extLst>
            </p:cNvPr>
            <p:cNvSpPr/>
            <p:nvPr/>
          </p:nvSpPr>
          <p:spPr>
            <a:xfrm>
              <a:off x="1497338" y="3128682"/>
              <a:ext cx="1337098" cy="3969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视频编解码</a:t>
              </a:r>
            </a:p>
          </p:txBody>
        </p:sp>
        <p:sp>
          <p:nvSpPr>
            <p:cNvPr id="39" name="矩形 38">
              <a:extLst>
                <a:ext uri="{FF2B5EF4-FFF2-40B4-BE49-F238E27FC236}">
                  <a16:creationId xmlns:a16="http://schemas.microsoft.com/office/drawing/2014/main" id="{D4748D2F-304D-DC7F-76D7-82C1A14FD834}"/>
                </a:ext>
              </a:extLst>
            </p:cNvPr>
            <p:cNvSpPr/>
            <p:nvPr/>
          </p:nvSpPr>
          <p:spPr>
            <a:xfrm>
              <a:off x="1312814" y="641128"/>
              <a:ext cx="1479665" cy="3117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RK3588</a:t>
              </a:r>
              <a:endParaRPr lang="zh-CN" altLang="en-US" dirty="0"/>
            </a:p>
          </p:txBody>
        </p:sp>
        <p:sp>
          <p:nvSpPr>
            <p:cNvPr id="40" name="矩形 39">
              <a:extLst>
                <a:ext uri="{FF2B5EF4-FFF2-40B4-BE49-F238E27FC236}">
                  <a16:creationId xmlns:a16="http://schemas.microsoft.com/office/drawing/2014/main" id="{74A04E5E-6BCB-56B4-6A4F-9CB864082B69}"/>
                </a:ext>
              </a:extLst>
            </p:cNvPr>
            <p:cNvSpPr/>
            <p:nvPr/>
          </p:nvSpPr>
          <p:spPr>
            <a:xfrm>
              <a:off x="905927" y="1498378"/>
              <a:ext cx="334845" cy="1961805"/>
            </a:xfrm>
            <a:prstGeom prst="rect">
              <a:avLst/>
            </a:prstGeom>
            <a:solidFill>
              <a:srgbClr val="F1F1F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外置摄像头</a:t>
              </a:r>
            </a:p>
          </p:txBody>
        </p:sp>
        <p:sp>
          <p:nvSpPr>
            <p:cNvPr id="41" name="矩形 40">
              <a:extLst>
                <a:ext uri="{FF2B5EF4-FFF2-40B4-BE49-F238E27FC236}">
                  <a16:creationId xmlns:a16="http://schemas.microsoft.com/office/drawing/2014/main" id="{DAE1354A-0B4C-9335-028D-A72928706B02}"/>
                </a:ext>
              </a:extLst>
            </p:cNvPr>
            <p:cNvSpPr/>
            <p:nvPr/>
          </p:nvSpPr>
          <p:spPr>
            <a:xfrm>
              <a:off x="1497337" y="2606871"/>
              <a:ext cx="1337098" cy="3969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视频压缩</a:t>
              </a:r>
            </a:p>
          </p:txBody>
        </p:sp>
        <p:sp>
          <p:nvSpPr>
            <p:cNvPr id="42" name="矩形 41">
              <a:extLst>
                <a:ext uri="{FF2B5EF4-FFF2-40B4-BE49-F238E27FC236}">
                  <a16:creationId xmlns:a16="http://schemas.microsoft.com/office/drawing/2014/main" id="{6779313D-6C11-B611-D253-153818C4E353}"/>
                </a:ext>
              </a:extLst>
            </p:cNvPr>
            <p:cNvSpPr/>
            <p:nvPr/>
          </p:nvSpPr>
          <p:spPr>
            <a:xfrm>
              <a:off x="1466473" y="1199087"/>
              <a:ext cx="1326005" cy="49208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调度器</a:t>
              </a:r>
              <a:r>
                <a:rPr lang="en-US" altLang="zh-CN" sz="1400" dirty="0">
                  <a:solidFill>
                    <a:schemeClr val="tx1"/>
                  </a:solidFill>
                </a:rPr>
                <a:t>server</a:t>
              </a:r>
              <a:endParaRPr lang="zh-CN" altLang="en-US" sz="1400" dirty="0">
                <a:solidFill>
                  <a:schemeClr val="tx1"/>
                </a:solidFill>
              </a:endParaRPr>
            </a:p>
          </p:txBody>
        </p:sp>
      </p:grpSp>
      <p:sp>
        <p:nvSpPr>
          <p:cNvPr id="43" name="矩形 42">
            <a:extLst>
              <a:ext uri="{FF2B5EF4-FFF2-40B4-BE49-F238E27FC236}">
                <a16:creationId xmlns:a16="http://schemas.microsoft.com/office/drawing/2014/main" id="{95B58BF7-4CCD-B53B-72D9-990E4B4617E1}"/>
              </a:ext>
            </a:extLst>
          </p:cNvPr>
          <p:cNvSpPr/>
          <p:nvPr/>
        </p:nvSpPr>
        <p:spPr>
          <a:xfrm>
            <a:off x="4780350" y="3060700"/>
            <a:ext cx="3144450" cy="174835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矩形 43">
            <a:extLst>
              <a:ext uri="{FF2B5EF4-FFF2-40B4-BE49-F238E27FC236}">
                <a16:creationId xmlns:a16="http://schemas.microsoft.com/office/drawing/2014/main" id="{0A8D992E-BE18-764D-1DFE-4B0FF099FBFD}"/>
              </a:ext>
            </a:extLst>
          </p:cNvPr>
          <p:cNvSpPr/>
          <p:nvPr/>
        </p:nvSpPr>
        <p:spPr>
          <a:xfrm>
            <a:off x="4968326" y="3400502"/>
            <a:ext cx="1195618" cy="467344"/>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模型推理</a:t>
            </a:r>
          </a:p>
        </p:txBody>
      </p:sp>
      <p:sp>
        <p:nvSpPr>
          <p:cNvPr id="45" name="矩形 44">
            <a:extLst>
              <a:ext uri="{FF2B5EF4-FFF2-40B4-BE49-F238E27FC236}">
                <a16:creationId xmlns:a16="http://schemas.microsoft.com/office/drawing/2014/main" id="{76594168-D002-CA2A-28F6-5729CC251F12}"/>
              </a:ext>
            </a:extLst>
          </p:cNvPr>
          <p:cNvSpPr/>
          <p:nvPr/>
        </p:nvSpPr>
        <p:spPr>
          <a:xfrm>
            <a:off x="5690472" y="2886403"/>
            <a:ext cx="1479665" cy="3117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t> </a:t>
            </a:r>
            <a:r>
              <a:rPr lang="en-US" altLang="zh-CN" sz="1600" dirty="0"/>
              <a:t>Atlas</a:t>
            </a:r>
            <a:r>
              <a:rPr lang="zh-CN" altLang="en-US" sz="1600" dirty="0"/>
              <a:t> </a:t>
            </a:r>
            <a:r>
              <a:rPr lang="en-US" altLang="zh-CN" sz="1600" dirty="0"/>
              <a:t>200</a:t>
            </a:r>
            <a:endParaRPr lang="zh-CN" altLang="en-US" sz="1600" dirty="0"/>
          </a:p>
        </p:txBody>
      </p:sp>
      <p:sp>
        <p:nvSpPr>
          <p:cNvPr id="46" name="矩形 45">
            <a:extLst>
              <a:ext uri="{FF2B5EF4-FFF2-40B4-BE49-F238E27FC236}">
                <a16:creationId xmlns:a16="http://schemas.microsoft.com/office/drawing/2014/main" id="{F3B363C2-A67F-8726-86FD-780C9EFB1EFD}"/>
              </a:ext>
            </a:extLst>
          </p:cNvPr>
          <p:cNvSpPr/>
          <p:nvPr/>
        </p:nvSpPr>
        <p:spPr>
          <a:xfrm>
            <a:off x="6695050" y="3400502"/>
            <a:ext cx="1163947" cy="467344"/>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Other task</a:t>
            </a:r>
            <a:endParaRPr lang="zh-CN" altLang="en-US" sz="1400" dirty="0">
              <a:solidFill>
                <a:schemeClr val="tx1"/>
              </a:solidFill>
            </a:endParaRPr>
          </a:p>
        </p:txBody>
      </p:sp>
      <p:sp>
        <p:nvSpPr>
          <p:cNvPr id="47" name="矩形 46">
            <a:extLst>
              <a:ext uri="{FF2B5EF4-FFF2-40B4-BE49-F238E27FC236}">
                <a16:creationId xmlns:a16="http://schemas.microsoft.com/office/drawing/2014/main" id="{D9DDFAEF-B62F-D8A1-62C4-BE45920D3AFE}"/>
              </a:ext>
            </a:extLst>
          </p:cNvPr>
          <p:cNvSpPr/>
          <p:nvPr/>
        </p:nvSpPr>
        <p:spPr>
          <a:xfrm>
            <a:off x="5824624" y="1067539"/>
            <a:ext cx="1237644" cy="3969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调度器</a:t>
            </a:r>
            <a:r>
              <a:rPr lang="en-US" altLang="zh-CN" sz="1400" dirty="0">
                <a:solidFill>
                  <a:schemeClr val="tx1"/>
                </a:solidFill>
              </a:rPr>
              <a:t>agent</a:t>
            </a:r>
            <a:endParaRPr lang="zh-CN" altLang="en-US" sz="1400" dirty="0">
              <a:solidFill>
                <a:schemeClr val="tx1"/>
              </a:solidFill>
            </a:endParaRPr>
          </a:p>
        </p:txBody>
      </p:sp>
      <p:cxnSp>
        <p:nvCxnSpPr>
          <p:cNvPr id="48" name="直接箭头连接符 47">
            <a:extLst>
              <a:ext uri="{FF2B5EF4-FFF2-40B4-BE49-F238E27FC236}">
                <a16:creationId xmlns:a16="http://schemas.microsoft.com/office/drawing/2014/main" id="{FBCFB673-99C4-6EAB-2D06-36E45AAD8621}"/>
              </a:ext>
            </a:extLst>
          </p:cNvPr>
          <p:cNvCxnSpPr>
            <a:cxnSpLocks/>
            <a:stCxn id="47" idx="1"/>
          </p:cNvCxnSpPr>
          <p:nvPr/>
        </p:nvCxnSpPr>
        <p:spPr>
          <a:xfrm flipH="1" flipV="1">
            <a:off x="2812427" y="1256193"/>
            <a:ext cx="3012197" cy="9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873DF5FE-AE37-2970-7CF6-919724A21E96}"/>
              </a:ext>
            </a:extLst>
          </p:cNvPr>
          <p:cNvCxnSpPr/>
          <p:nvPr/>
        </p:nvCxnSpPr>
        <p:spPr>
          <a:xfrm>
            <a:off x="3013895" y="3198332"/>
            <a:ext cx="1654233" cy="952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2F430CD7-AE2D-C5FD-7D64-E52D021A31DB}"/>
              </a:ext>
            </a:extLst>
          </p:cNvPr>
          <p:cNvCxnSpPr/>
          <p:nvPr/>
        </p:nvCxnSpPr>
        <p:spPr>
          <a:xfrm flipH="1" flipV="1">
            <a:off x="2942801" y="3281459"/>
            <a:ext cx="1696232" cy="10349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551C05CD-958C-7A3F-082A-25B61693D09E}"/>
              </a:ext>
            </a:extLst>
          </p:cNvPr>
          <p:cNvSpPr txBox="1"/>
          <p:nvPr/>
        </p:nvSpPr>
        <p:spPr>
          <a:xfrm rot="2002996">
            <a:off x="3430766" y="3346835"/>
            <a:ext cx="800219" cy="276999"/>
          </a:xfrm>
          <a:prstGeom prst="rect">
            <a:avLst/>
          </a:prstGeom>
          <a:noFill/>
        </p:spPr>
        <p:txBody>
          <a:bodyPr wrap="none" rtlCol="0">
            <a:spAutoFit/>
          </a:bodyPr>
          <a:lstStyle/>
          <a:p>
            <a:r>
              <a:rPr lang="zh-CN" altLang="en-US" sz="1200" dirty="0"/>
              <a:t>请求推理</a:t>
            </a:r>
            <a:endParaRPr lang="en-US" altLang="zh-CN" sz="1200" dirty="0"/>
          </a:p>
        </p:txBody>
      </p:sp>
      <p:sp>
        <p:nvSpPr>
          <p:cNvPr id="52" name="文本框 51">
            <a:extLst>
              <a:ext uri="{FF2B5EF4-FFF2-40B4-BE49-F238E27FC236}">
                <a16:creationId xmlns:a16="http://schemas.microsoft.com/office/drawing/2014/main" id="{E392F380-F627-2B61-F100-688FCEC0AB77}"/>
              </a:ext>
            </a:extLst>
          </p:cNvPr>
          <p:cNvSpPr txBox="1"/>
          <p:nvPr/>
        </p:nvSpPr>
        <p:spPr>
          <a:xfrm rot="2002996">
            <a:off x="3222949" y="3676151"/>
            <a:ext cx="800219" cy="276999"/>
          </a:xfrm>
          <a:prstGeom prst="rect">
            <a:avLst/>
          </a:prstGeom>
          <a:noFill/>
        </p:spPr>
        <p:txBody>
          <a:bodyPr wrap="none" rtlCol="0">
            <a:spAutoFit/>
          </a:bodyPr>
          <a:lstStyle/>
          <a:p>
            <a:r>
              <a:rPr lang="zh-CN" altLang="en-US" sz="1200" dirty="0"/>
              <a:t>图像识别</a:t>
            </a:r>
            <a:endParaRPr lang="en-US" altLang="zh-CN" sz="1200" dirty="0"/>
          </a:p>
        </p:txBody>
      </p:sp>
      <p:sp>
        <p:nvSpPr>
          <p:cNvPr id="53" name="箭头: 虚尾 52">
            <a:extLst>
              <a:ext uri="{FF2B5EF4-FFF2-40B4-BE49-F238E27FC236}">
                <a16:creationId xmlns:a16="http://schemas.microsoft.com/office/drawing/2014/main" id="{55A458B4-8C8B-46DD-2FB5-4FB88C3E5F8A}"/>
              </a:ext>
            </a:extLst>
          </p:cNvPr>
          <p:cNvSpPr/>
          <p:nvPr/>
        </p:nvSpPr>
        <p:spPr>
          <a:xfrm>
            <a:off x="27036" y="1701224"/>
            <a:ext cx="975629" cy="540053"/>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050" dirty="0"/>
              <a:t>紧急请求</a:t>
            </a:r>
            <a:endParaRPr lang="en-US" altLang="zh-CN" sz="1050" dirty="0"/>
          </a:p>
          <a:p>
            <a:pPr algn="ctr"/>
            <a:r>
              <a:rPr lang="zh-CN" altLang="en-US" sz="1050" dirty="0"/>
              <a:t>语音识别</a:t>
            </a:r>
          </a:p>
        </p:txBody>
      </p:sp>
      <p:sp>
        <p:nvSpPr>
          <p:cNvPr id="54" name="文本框 53">
            <a:extLst>
              <a:ext uri="{FF2B5EF4-FFF2-40B4-BE49-F238E27FC236}">
                <a16:creationId xmlns:a16="http://schemas.microsoft.com/office/drawing/2014/main" id="{E57417AF-54E6-EF76-29C0-0D54D5718269}"/>
              </a:ext>
            </a:extLst>
          </p:cNvPr>
          <p:cNvSpPr txBox="1"/>
          <p:nvPr/>
        </p:nvSpPr>
        <p:spPr>
          <a:xfrm>
            <a:off x="3410425" y="962883"/>
            <a:ext cx="1415772" cy="276999"/>
          </a:xfrm>
          <a:prstGeom prst="rect">
            <a:avLst/>
          </a:prstGeom>
          <a:noFill/>
        </p:spPr>
        <p:txBody>
          <a:bodyPr wrap="none" rtlCol="0">
            <a:spAutoFit/>
          </a:bodyPr>
          <a:lstStyle/>
          <a:p>
            <a:r>
              <a:rPr lang="zh-CN" altLang="en-US" sz="1200" dirty="0"/>
              <a:t>收集节点资源信息</a:t>
            </a:r>
            <a:endParaRPr lang="en-US" altLang="zh-CN" sz="1200" dirty="0"/>
          </a:p>
        </p:txBody>
      </p:sp>
      <p:sp>
        <p:nvSpPr>
          <p:cNvPr id="55" name="箭头: 右 54">
            <a:extLst>
              <a:ext uri="{FF2B5EF4-FFF2-40B4-BE49-F238E27FC236}">
                <a16:creationId xmlns:a16="http://schemas.microsoft.com/office/drawing/2014/main" id="{E7D331EF-7ADC-791C-F483-EC5B4A804C7A}"/>
              </a:ext>
            </a:extLst>
          </p:cNvPr>
          <p:cNvSpPr/>
          <p:nvPr/>
        </p:nvSpPr>
        <p:spPr>
          <a:xfrm>
            <a:off x="3042872" y="1477075"/>
            <a:ext cx="1252098" cy="4482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t>抢占式调度 </a:t>
            </a:r>
          </a:p>
        </p:txBody>
      </p:sp>
      <p:sp>
        <p:nvSpPr>
          <p:cNvPr id="56" name="矩形 55">
            <a:extLst>
              <a:ext uri="{FF2B5EF4-FFF2-40B4-BE49-F238E27FC236}">
                <a16:creationId xmlns:a16="http://schemas.microsoft.com/office/drawing/2014/main" id="{62F7B8CC-01D2-957E-5462-EB4794EBD612}"/>
              </a:ext>
            </a:extLst>
          </p:cNvPr>
          <p:cNvSpPr/>
          <p:nvPr/>
        </p:nvSpPr>
        <p:spPr>
          <a:xfrm>
            <a:off x="7994915" y="1871133"/>
            <a:ext cx="1129133" cy="451341"/>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语音识别服务</a:t>
            </a:r>
          </a:p>
        </p:txBody>
      </p:sp>
      <p:sp>
        <p:nvSpPr>
          <p:cNvPr id="57" name="矩形 56">
            <a:extLst>
              <a:ext uri="{FF2B5EF4-FFF2-40B4-BE49-F238E27FC236}">
                <a16:creationId xmlns:a16="http://schemas.microsoft.com/office/drawing/2014/main" id="{E0EA8A41-2C27-BB86-3465-28F36F4721AF}"/>
              </a:ext>
            </a:extLst>
          </p:cNvPr>
          <p:cNvSpPr/>
          <p:nvPr/>
        </p:nvSpPr>
        <p:spPr>
          <a:xfrm>
            <a:off x="6696321" y="1877431"/>
            <a:ext cx="1162676" cy="451201"/>
          </a:xfrm>
          <a:prstGeom prst="rect">
            <a:avLst/>
          </a:prstGeom>
          <a:solidFill>
            <a:srgbClr val="DC393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停止</a:t>
            </a:r>
            <a:r>
              <a:rPr lang="en-US" altLang="zh-CN" sz="1400" dirty="0">
                <a:solidFill>
                  <a:schemeClr val="tx1"/>
                </a:solidFill>
              </a:rPr>
              <a:t>/</a:t>
            </a:r>
            <a:r>
              <a:rPr lang="zh-CN" altLang="en-US" sz="1400" dirty="0">
                <a:solidFill>
                  <a:schemeClr val="tx1"/>
                </a:solidFill>
              </a:rPr>
              <a:t>迁移</a:t>
            </a:r>
            <a:endParaRPr lang="en-US" altLang="zh-CN" sz="1400" dirty="0">
              <a:solidFill>
                <a:schemeClr val="tx1"/>
              </a:solidFill>
            </a:endParaRPr>
          </a:p>
          <a:p>
            <a:pPr algn="ctr"/>
            <a:r>
              <a:rPr lang="zh-CN" altLang="en-US" sz="1400" dirty="0">
                <a:solidFill>
                  <a:schemeClr val="tx1"/>
                </a:solidFill>
              </a:rPr>
              <a:t>可抢占服务</a:t>
            </a:r>
          </a:p>
        </p:txBody>
      </p:sp>
      <p:sp>
        <p:nvSpPr>
          <p:cNvPr id="58" name="矩形 57">
            <a:extLst>
              <a:ext uri="{FF2B5EF4-FFF2-40B4-BE49-F238E27FC236}">
                <a16:creationId xmlns:a16="http://schemas.microsoft.com/office/drawing/2014/main" id="{103B7D57-5186-5D05-CB3E-4E08CB50AC47}"/>
              </a:ext>
            </a:extLst>
          </p:cNvPr>
          <p:cNvSpPr/>
          <p:nvPr/>
        </p:nvSpPr>
        <p:spPr>
          <a:xfrm>
            <a:off x="6707895" y="4259175"/>
            <a:ext cx="1147001" cy="448089"/>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恢复运行</a:t>
            </a:r>
            <a:endParaRPr lang="en-US" altLang="zh-CN" sz="1400" dirty="0">
              <a:solidFill>
                <a:schemeClr val="tx1"/>
              </a:solidFill>
            </a:endParaRPr>
          </a:p>
          <a:p>
            <a:pPr algn="ctr"/>
            <a:r>
              <a:rPr lang="zh-CN" altLang="en-US" sz="1400" dirty="0">
                <a:solidFill>
                  <a:schemeClr val="tx1"/>
                </a:solidFill>
              </a:rPr>
              <a:t>可抢占服务</a:t>
            </a:r>
          </a:p>
        </p:txBody>
      </p:sp>
      <p:sp>
        <p:nvSpPr>
          <p:cNvPr id="3" name="标题 3">
            <a:extLst>
              <a:ext uri="{FF2B5EF4-FFF2-40B4-BE49-F238E27FC236}">
                <a16:creationId xmlns:a16="http://schemas.microsoft.com/office/drawing/2014/main" id="{8B471536-568E-F506-B63C-AAE43DB2A76E}"/>
              </a:ext>
            </a:extLst>
          </p:cNvPr>
          <p:cNvSpPr txBox="1"/>
          <p:nvPr/>
        </p:nvSpPr>
        <p:spPr>
          <a:xfrm>
            <a:off x="338364" y="249533"/>
            <a:ext cx="7886700" cy="578276"/>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indent="0" algn="l" defTabSz="685800" rtl="0" eaLnBrk="1" latinLnBrk="0" hangingPunct="1">
              <a:lnSpc>
                <a:spcPct val="90000"/>
              </a:lnSpc>
              <a:spcBef>
                <a:spcPct val="0"/>
              </a:spcBef>
              <a:spcAft>
                <a:spcPct val="0"/>
              </a:spcAft>
              <a:buNone/>
            </a:pPr>
            <a:r>
              <a:rPr lang="zh-CN" altLang="en-US" sz="23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rPr>
              <a:t>异构集群</a:t>
            </a:r>
            <a:r>
              <a:rPr lang="en-US" altLang="zh-CN" sz="23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rPr>
              <a:t>-</a:t>
            </a:r>
            <a:r>
              <a:rPr lang="zh-CN" altLang="en-US" sz="23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rPr>
              <a:t>调度算法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0" nodeType="clickEffect">
                                  <p:stCondLst>
                                    <p:cond delay="0"/>
                                  </p:stCondLst>
                                  <p:childTnLst>
                                    <p:animMotion origin="layout" path="M -3.33333E-6 -6.17284E-7 L 0.00052 0.45988 " pathEditMode="relative" rAng="0" ptsTypes="AA">
                                      <p:cBhvr>
                                        <p:cTn id="20" dur="2000" fill="hold"/>
                                        <p:tgtEl>
                                          <p:spTgt spid="57"/>
                                        </p:tgtEl>
                                        <p:attrNameLst>
                                          <p:attrName>ppt_x</p:attrName>
                                          <p:attrName>ppt_y</p:attrName>
                                        </p:attrNameLst>
                                      </p:cBhvr>
                                      <p:rCtr x="17" y="22994"/>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grpId="0" nodeType="clickEffect">
                                  <p:stCondLst>
                                    <p:cond delay="0"/>
                                  </p:stCondLst>
                                  <p:childTnLst>
                                    <p:animMotion origin="layout" path="M 2.5E-6 3.95062E-6 L -0.16354 0.0003 " pathEditMode="relative" rAng="0" ptsTypes="AA">
                                      <p:cBhvr>
                                        <p:cTn id="32" dur="2000" fill="hold"/>
                                        <p:tgtEl>
                                          <p:spTgt spid="56"/>
                                        </p:tgtEl>
                                        <p:attrNameLst>
                                          <p:attrName>ppt_x</p:attrName>
                                          <p:attrName>ppt_y</p:attrName>
                                        </p:attrNameLst>
                                      </p:cBhvr>
                                      <p:rCtr x="-817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53" grpId="0" animBg="1"/>
      <p:bldP spid="55" grpId="0" animBg="1"/>
      <p:bldP spid="56" grpId="0" animBg="1"/>
      <p:bldP spid="56" grpId="1" animBg="1"/>
      <p:bldP spid="57" grpId="0" animBg="1"/>
      <p:bldP spid="57" grpId="1" animBg="1"/>
      <p:bldP spid="5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6E6B9-75D5-B4AF-31C5-83AD818EB54A}"/>
            </a:ext>
          </a:extLst>
        </p:cNvPr>
        <p:cNvGrpSpPr/>
        <p:nvPr/>
      </p:nvGrpSpPr>
      <p:grpSpPr>
        <a:xfrm>
          <a:off x="0" y="0"/>
          <a:ext cx="0" cy="0"/>
          <a:chOff x="0" y="0"/>
          <a:chExt cx="0" cy="0"/>
        </a:xfrm>
      </p:grpSpPr>
      <p:sp>
        <p:nvSpPr>
          <p:cNvPr id="2" name="标题 3">
            <a:extLst>
              <a:ext uri="{FF2B5EF4-FFF2-40B4-BE49-F238E27FC236}">
                <a16:creationId xmlns:a16="http://schemas.microsoft.com/office/drawing/2014/main" id="{447C29AF-A9F6-CB35-CAA3-21C52F5DE09C}"/>
              </a:ext>
            </a:extLst>
          </p:cNvPr>
          <p:cNvSpPr txBox="1"/>
          <p:nvPr/>
        </p:nvSpPr>
        <p:spPr>
          <a:xfrm>
            <a:off x="338364" y="249533"/>
            <a:ext cx="7886700" cy="578276"/>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indent="0" algn="l" defTabSz="685800" rtl="0" eaLnBrk="1" latinLnBrk="0" hangingPunct="1">
              <a:lnSpc>
                <a:spcPct val="90000"/>
              </a:lnSpc>
              <a:spcBef>
                <a:spcPct val="0"/>
              </a:spcBef>
              <a:spcAft>
                <a:spcPct val="0"/>
              </a:spcAft>
              <a:buNone/>
            </a:pPr>
            <a:r>
              <a:rPr lang="zh-CN" altLang="en-US" sz="23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rPr>
              <a:t>方案设计</a:t>
            </a:r>
          </a:p>
        </p:txBody>
      </p:sp>
      <p:sp>
        <p:nvSpPr>
          <p:cNvPr id="3" name="标题 3">
            <a:extLst>
              <a:ext uri="{FF2B5EF4-FFF2-40B4-BE49-F238E27FC236}">
                <a16:creationId xmlns:a16="http://schemas.microsoft.com/office/drawing/2014/main" id="{F17C25FE-FE29-D25C-B6CC-1F791ED7C634}"/>
              </a:ext>
            </a:extLst>
          </p:cNvPr>
          <p:cNvSpPr txBox="1"/>
          <p:nvPr/>
        </p:nvSpPr>
        <p:spPr>
          <a:xfrm>
            <a:off x="338386" y="1066637"/>
            <a:ext cx="7886700" cy="3894662"/>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zh-CN" altLang="en-US" sz="14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rPr>
              <a:t>数据面、控制面</a:t>
            </a:r>
            <a:r>
              <a:rPr lang="zh-CN" altLang="en-US" sz="1400" dirty="0">
                <a:solidFill>
                  <a:schemeClr val="tx1"/>
                </a:solidFill>
                <a:highlight>
                  <a:srgbClr val="FFFF00"/>
                </a:highlight>
                <a:latin typeface="Source Han Sans CN Normal" panose="020B0500000000000000" charset="-122"/>
                <a:ea typeface="Source Han Sans CN Normal" panose="020B0500000000000000" charset="-122"/>
                <a:cs typeface="Source Han Sans CN Normal" panose="020B0500000000000000" charset="-122"/>
              </a:rPr>
              <a:t>流量分离</a:t>
            </a:r>
            <a:endParaRPr lang="en-US" altLang="zh-CN" sz="1400" dirty="0">
              <a:solidFill>
                <a:schemeClr val="tx1"/>
              </a:solidFill>
              <a:highlight>
                <a:srgbClr val="FFFF00"/>
              </a:highlight>
              <a:latin typeface="Source Han Sans CN Normal" panose="020B0500000000000000" charset="-122"/>
              <a:ea typeface="Source Han Sans CN Normal" panose="020B0500000000000000" charset="-122"/>
              <a:cs typeface="Source Han Sans CN Normal" panose="020B0500000000000000" charset="-122"/>
            </a:endParaRPr>
          </a:p>
          <a:p>
            <a:pPr>
              <a:lnSpc>
                <a:spcPct val="150000"/>
              </a:lnSpc>
            </a:pPr>
            <a:endParaRPr lang="en-US" altLang="zh-CN" sz="1400" dirty="0">
              <a:latin typeface="Source Han Sans CN Normal" panose="020B0500000000000000" charset="-122"/>
              <a:ea typeface="Source Han Sans CN Normal" panose="020B0500000000000000" charset="-122"/>
              <a:cs typeface="Source Han Sans CN Normal" panose="020B0500000000000000" charset="-122"/>
            </a:endParaRPr>
          </a:p>
          <a:p>
            <a:pPr>
              <a:lnSpc>
                <a:spcPct val="150000"/>
              </a:lnSpc>
            </a:pPr>
            <a:r>
              <a:rPr lang="zh-CN" altLang="en-US" sz="1400" dirty="0">
                <a:latin typeface="Source Han Sans CN Normal" panose="020B0500000000000000" charset="-122"/>
                <a:ea typeface="Source Han Sans CN Normal" panose="020B0500000000000000" charset="-122"/>
                <a:cs typeface="Source Han Sans CN Normal" panose="020B0500000000000000" charset="-122"/>
              </a:rPr>
              <a:t>防止数据面流量过大干扰控制面</a:t>
            </a:r>
            <a:endParaRPr lang="en-US" altLang="zh-CN" sz="1400" dirty="0">
              <a:latin typeface="Source Han Sans CN Normal" panose="020B0500000000000000" charset="-122"/>
              <a:ea typeface="Source Han Sans CN Normal" panose="020B0500000000000000" charset="-122"/>
              <a:cs typeface="Source Han Sans CN Normal" panose="020B0500000000000000" charset="-122"/>
            </a:endParaRPr>
          </a:p>
          <a:p>
            <a:pPr>
              <a:lnSpc>
                <a:spcPct val="150000"/>
              </a:lnSpc>
            </a:pPr>
            <a:r>
              <a:rPr lang="zh-CN" altLang="en-US" sz="1400" dirty="0">
                <a:latin typeface="Source Han Sans CN Normal" panose="020B0500000000000000" charset="-122"/>
                <a:ea typeface="Source Han Sans CN Normal" panose="020B0500000000000000" charset="-122"/>
                <a:cs typeface="Source Han Sans CN Normal" panose="020B0500000000000000" charset="-122"/>
              </a:rPr>
              <a:t>解决方案：</a:t>
            </a:r>
            <a:endParaRPr lang="en-US" altLang="zh-CN" sz="1400" dirty="0">
              <a:latin typeface="Source Han Sans CN Normal" panose="020B0500000000000000" charset="-122"/>
              <a:ea typeface="Source Han Sans CN Normal" panose="020B0500000000000000" charset="-122"/>
              <a:cs typeface="Source Han Sans CN Normal" panose="020B0500000000000000" charset="-122"/>
            </a:endParaRPr>
          </a:p>
          <a:p>
            <a:pPr marL="342900" indent="-342900">
              <a:lnSpc>
                <a:spcPct val="150000"/>
              </a:lnSpc>
              <a:buFont typeface="+mj-lt"/>
              <a:buAutoNum type="arabicPeriod"/>
            </a:pPr>
            <a:r>
              <a:rPr lang="zh-CN" altLang="en-US" sz="1400" dirty="0">
                <a:latin typeface="Source Han Sans CN Normal" panose="020B0500000000000000" charset="-122"/>
                <a:ea typeface="Source Han Sans CN Normal" panose="020B0500000000000000" charset="-122"/>
                <a:cs typeface="Source Han Sans CN Normal" panose="020B0500000000000000" charset="-122"/>
              </a:rPr>
              <a:t>交换机划分</a:t>
            </a:r>
            <a:r>
              <a:rPr lang="en-US" altLang="zh-CN" sz="1400" dirty="0">
                <a:latin typeface="Source Han Sans CN Normal" panose="020B0500000000000000" charset="-122"/>
                <a:ea typeface="Source Han Sans CN Normal" panose="020B0500000000000000" charset="-122"/>
                <a:cs typeface="Source Han Sans CN Normal" panose="020B0500000000000000" charset="-122"/>
              </a:rPr>
              <a:t>VLAN</a:t>
            </a:r>
            <a:r>
              <a:rPr lang="zh-CN" altLang="en-US" sz="1400" dirty="0">
                <a:latin typeface="Source Han Sans CN Normal" panose="020B0500000000000000" charset="-122"/>
                <a:ea typeface="Source Han Sans CN Normal" panose="020B0500000000000000" charset="-122"/>
                <a:cs typeface="Source Han Sans CN Normal" panose="020B0500000000000000" charset="-122"/>
              </a:rPr>
              <a:t>，隔离流量，确保控制面</a:t>
            </a:r>
            <a:r>
              <a:rPr lang="en-US" altLang="zh-CN" sz="1400" dirty="0">
                <a:latin typeface="Source Han Sans CN Normal" panose="020B0500000000000000" charset="-122"/>
                <a:ea typeface="Source Han Sans CN Normal" panose="020B0500000000000000" charset="-122"/>
                <a:cs typeface="Source Han Sans CN Normal" panose="020B0500000000000000" charset="-122"/>
              </a:rPr>
              <a:t>QoS</a:t>
            </a:r>
          </a:p>
          <a:p>
            <a:pPr marL="342900" indent="-342900">
              <a:lnSpc>
                <a:spcPct val="150000"/>
              </a:lnSpc>
              <a:buFont typeface="+mj-lt"/>
              <a:buAutoNum type="arabicPeriod"/>
            </a:pPr>
            <a:r>
              <a:rPr lang="zh-CN" altLang="en-US" sz="14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rPr>
              <a:t>使用两个物理上独立的交换机</a:t>
            </a:r>
            <a:endParaRPr lang="en-US" altLang="zh-CN" sz="14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endParaRPr>
          </a:p>
        </p:txBody>
      </p:sp>
      <p:pic>
        <p:nvPicPr>
          <p:cNvPr id="5" name="图片 4" descr="upload_post_object_v2_996830937">
            <a:extLst>
              <a:ext uri="{FF2B5EF4-FFF2-40B4-BE49-F238E27FC236}">
                <a16:creationId xmlns:a16="http://schemas.microsoft.com/office/drawing/2014/main" id="{11E2F441-F1D4-5100-0610-38A24A6FD6D3}"/>
              </a:ext>
            </a:extLst>
          </p:cNvPr>
          <p:cNvPicPr>
            <a:picLocks noChangeAspect="1"/>
          </p:cNvPicPr>
          <p:nvPr/>
        </p:nvPicPr>
        <p:blipFill>
          <a:blip r:embed="rId3"/>
          <a:srcRect t="-417" b="68936"/>
          <a:stretch/>
        </p:blipFill>
        <p:spPr>
          <a:xfrm>
            <a:off x="4922555" y="1362364"/>
            <a:ext cx="3738562" cy="3125683"/>
          </a:xfrm>
          <a:prstGeom prst="rect">
            <a:avLst/>
          </a:prstGeom>
        </p:spPr>
      </p:pic>
    </p:spTree>
    <p:extLst>
      <p:ext uri="{BB962C8B-B14F-4D97-AF65-F5344CB8AC3E}">
        <p14:creationId xmlns:p14="http://schemas.microsoft.com/office/powerpoint/2010/main" val="601497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2"/>
          <p:cNvSpPr txBox="1"/>
          <p:nvPr/>
        </p:nvSpPr>
        <p:spPr>
          <a:xfrm>
            <a:off x="4098065" y="1784947"/>
            <a:ext cx="5195849" cy="975234"/>
          </a:xfrm>
          <a:prstGeom prst="rect">
            <a:avLst/>
          </a:prstGeom>
        </p:spPr>
        <p:txBody>
          <a:bodyPr vert="horz" lIns="91440" tIns="45720" rIns="91440" bIns="45720" rtlCol="0" anchor="ctr">
            <a:noAutofit/>
          </a:bodyPr>
          <a:lstStyle>
            <a:lvl1pPr marL="0" indent="0" algn="l" defTabSz="960120" rtl="0" eaLnBrk="1" latinLnBrk="0" hangingPunct="1">
              <a:lnSpc>
                <a:spcPct val="90000"/>
              </a:lnSpc>
              <a:spcBef>
                <a:spcPts val="1050"/>
              </a:spcBef>
              <a:buFont typeface="Arial" panose="020B0604020202020204" pitchFamily="34" charset="0"/>
              <a:buNone/>
              <a:defRPr sz="2400" b="0" i="0" kern="1200">
                <a:solidFill>
                  <a:schemeClr val="bg1"/>
                </a:solidFill>
                <a:latin typeface="微软雅黑" panose="020B0703020204020201" charset="-122"/>
                <a:ea typeface="微软雅黑" panose="020B0703020204020201" charset="-122"/>
                <a:cs typeface="微软雅黑" panose="020B0703020204020201" charset="-122"/>
              </a:defRPr>
            </a:lvl1pPr>
            <a:lvl2pPr marL="191770" indent="0" algn="ctr" defTabSz="960120" rtl="0" eaLnBrk="1" latinLnBrk="0" hangingPunct="1">
              <a:lnSpc>
                <a:spcPct val="90000"/>
              </a:lnSpc>
              <a:spcBef>
                <a:spcPts val="525"/>
              </a:spcBef>
              <a:buFont typeface="Arial" panose="020B0604020202020204" pitchFamily="34" charset="0"/>
              <a:buNone/>
              <a:defRPr sz="840" kern="1200">
                <a:solidFill>
                  <a:schemeClr val="tx1"/>
                </a:solidFill>
                <a:latin typeface="+mn-lt"/>
                <a:ea typeface="+mn-ea"/>
                <a:cs typeface="+mn-cs"/>
              </a:defRPr>
            </a:lvl2pPr>
            <a:lvl3pPr marL="384175" indent="0" algn="ctr" defTabSz="960120" rtl="0" eaLnBrk="1" latinLnBrk="0" hangingPunct="1">
              <a:lnSpc>
                <a:spcPct val="90000"/>
              </a:lnSpc>
              <a:spcBef>
                <a:spcPts val="525"/>
              </a:spcBef>
              <a:buFont typeface="Arial" panose="020B0604020202020204" pitchFamily="34" charset="0"/>
              <a:buNone/>
              <a:defRPr sz="755" kern="1200">
                <a:solidFill>
                  <a:schemeClr val="tx1"/>
                </a:solidFill>
                <a:latin typeface="+mn-lt"/>
                <a:ea typeface="+mn-ea"/>
                <a:cs typeface="+mn-cs"/>
              </a:defRPr>
            </a:lvl3pPr>
            <a:lvl4pPr marL="575945" indent="0" algn="ctr" defTabSz="960120" rtl="0" eaLnBrk="1" latinLnBrk="0" hangingPunct="1">
              <a:lnSpc>
                <a:spcPct val="90000"/>
              </a:lnSpc>
              <a:spcBef>
                <a:spcPts val="525"/>
              </a:spcBef>
              <a:buFont typeface="Arial" panose="020B0604020202020204" pitchFamily="34" charset="0"/>
              <a:buNone/>
              <a:defRPr sz="670" kern="1200">
                <a:solidFill>
                  <a:schemeClr val="tx1"/>
                </a:solidFill>
                <a:latin typeface="+mn-lt"/>
                <a:ea typeface="+mn-ea"/>
                <a:cs typeface="+mn-cs"/>
              </a:defRPr>
            </a:lvl4pPr>
            <a:lvl5pPr marL="767715" indent="0" algn="ctr" defTabSz="960120" rtl="0" eaLnBrk="1" latinLnBrk="0" hangingPunct="1">
              <a:lnSpc>
                <a:spcPct val="90000"/>
              </a:lnSpc>
              <a:spcBef>
                <a:spcPts val="525"/>
              </a:spcBef>
              <a:buFont typeface="Arial" panose="020B0604020202020204" pitchFamily="34" charset="0"/>
              <a:buNone/>
              <a:defRPr sz="670" kern="1200">
                <a:solidFill>
                  <a:schemeClr val="tx1"/>
                </a:solidFill>
                <a:latin typeface="+mn-lt"/>
                <a:ea typeface="+mn-ea"/>
                <a:cs typeface="+mn-cs"/>
              </a:defRPr>
            </a:lvl5pPr>
            <a:lvl6pPr marL="960120" indent="0" algn="ctr" defTabSz="960120" rtl="0" eaLnBrk="1" latinLnBrk="0" hangingPunct="1">
              <a:lnSpc>
                <a:spcPct val="90000"/>
              </a:lnSpc>
              <a:spcBef>
                <a:spcPts val="525"/>
              </a:spcBef>
              <a:buFont typeface="Arial" panose="020B0604020202020204" pitchFamily="34" charset="0"/>
              <a:buNone/>
              <a:defRPr sz="670" kern="1200">
                <a:solidFill>
                  <a:schemeClr val="tx1"/>
                </a:solidFill>
                <a:latin typeface="+mn-lt"/>
                <a:ea typeface="+mn-ea"/>
                <a:cs typeface="+mn-cs"/>
              </a:defRPr>
            </a:lvl6pPr>
            <a:lvl7pPr marL="1151890" indent="0" algn="ctr" defTabSz="960120" rtl="0" eaLnBrk="1" latinLnBrk="0" hangingPunct="1">
              <a:lnSpc>
                <a:spcPct val="90000"/>
              </a:lnSpc>
              <a:spcBef>
                <a:spcPts val="525"/>
              </a:spcBef>
              <a:buFont typeface="Arial" panose="020B0604020202020204" pitchFamily="34" charset="0"/>
              <a:buNone/>
              <a:defRPr sz="670" kern="1200">
                <a:solidFill>
                  <a:schemeClr val="tx1"/>
                </a:solidFill>
                <a:latin typeface="+mn-lt"/>
                <a:ea typeface="+mn-ea"/>
                <a:cs typeface="+mn-cs"/>
              </a:defRPr>
            </a:lvl7pPr>
            <a:lvl8pPr marL="1343660" indent="0" algn="ctr" defTabSz="960120" rtl="0" eaLnBrk="1" latinLnBrk="0" hangingPunct="1">
              <a:lnSpc>
                <a:spcPct val="90000"/>
              </a:lnSpc>
              <a:spcBef>
                <a:spcPts val="525"/>
              </a:spcBef>
              <a:buFont typeface="Arial" panose="020B0604020202020204" pitchFamily="34" charset="0"/>
              <a:buNone/>
              <a:defRPr sz="670" kern="1200">
                <a:solidFill>
                  <a:schemeClr val="tx1"/>
                </a:solidFill>
                <a:latin typeface="+mn-lt"/>
                <a:ea typeface="+mn-ea"/>
                <a:cs typeface="+mn-cs"/>
              </a:defRPr>
            </a:lvl8pPr>
            <a:lvl9pPr marL="1536065" indent="0" algn="ctr" defTabSz="960120" rtl="0" eaLnBrk="1" latinLnBrk="0" hangingPunct="1">
              <a:lnSpc>
                <a:spcPct val="90000"/>
              </a:lnSpc>
              <a:spcBef>
                <a:spcPts val="525"/>
              </a:spcBef>
              <a:buFont typeface="Arial" panose="020B0604020202020204" pitchFamily="34" charset="0"/>
              <a:buNone/>
              <a:defRPr sz="670" kern="1200">
                <a:solidFill>
                  <a:schemeClr val="tx1"/>
                </a:solidFill>
                <a:latin typeface="+mn-lt"/>
                <a:ea typeface="+mn-ea"/>
                <a:cs typeface="+mn-cs"/>
              </a:defRPr>
            </a:lvl9pPr>
          </a:lstStyle>
          <a:p>
            <a:r>
              <a:rPr kumimoji="1" lang="en-US" altLang="zh-CN" b="1" dirty="0">
                <a:solidFill>
                  <a:schemeClr val="tx1"/>
                </a:solidFill>
                <a:latin typeface="Source Han Sans CN Bold" panose="020B0400000000000000" charset="-122"/>
                <a:ea typeface="Source Han Sans CN Bold" panose="020B0400000000000000" charset="-122"/>
                <a:cs typeface="Source Han Sans CN Bold" panose="020B0400000000000000" charset="-122"/>
              </a:rPr>
              <a:t>3</a:t>
            </a:r>
            <a:r>
              <a:rPr kumimoji="1" lang="zh-CN" altLang="en-US" b="1" dirty="0">
                <a:solidFill>
                  <a:schemeClr val="tx1"/>
                </a:solidFill>
                <a:latin typeface="Source Han Sans CN Bold" panose="020B0400000000000000" charset="-122"/>
                <a:ea typeface="Source Han Sans CN Bold" panose="020B0400000000000000" charset="-122"/>
                <a:cs typeface="Source Han Sans CN Bold" panose="020B0400000000000000" charset="-122"/>
              </a:rPr>
              <a:t>、集群使用示例：</a:t>
            </a:r>
          </a:p>
          <a:p>
            <a:r>
              <a:rPr lang="zh-CN" altLang="en-US" sz="1600" b="1" dirty="0">
                <a:solidFill>
                  <a:schemeClr val="tx1"/>
                </a:solidFill>
                <a:latin typeface="Source Han Sans CN Bold" panose="020B0400000000000000" charset="-122"/>
                <a:ea typeface="Source Han Sans CN Bold" panose="020B0400000000000000" charset="-122"/>
                <a:cs typeface="Source Han Sans CN Bold" panose="020B0400000000000000" charset="-122"/>
              </a:rPr>
              <a:t>基于</a:t>
            </a:r>
            <a:r>
              <a:rPr lang="en-US" altLang="zh-CN" sz="1600" b="1" dirty="0">
                <a:solidFill>
                  <a:schemeClr val="tx1"/>
                </a:solidFill>
                <a:latin typeface="Source Han Sans CN Bold" panose="020B0400000000000000" charset="-122"/>
                <a:ea typeface="Source Han Sans CN Bold" panose="020B0400000000000000" charset="-122"/>
                <a:cs typeface="Source Han Sans CN Bold" panose="020B0400000000000000" charset="-122"/>
              </a:rPr>
              <a:t>OpenHarmony</a:t>
            </a:r>
            <a:r>
              <a:rPr lang="zh-CN" altLang="en-US" sz="1600" b="1" dirty="0">
                <a:solidFill>
                  <a:schemeClr val="tx1"/>
                </a:solidFill>
                <a:latin typeface="Source Han Sans CN Bold" panose="020B0400000000000000" charset="-122"/>
                <a:ea typeface="Source Han Sans CN Bold" panose="020B0400000000000000" charset="-122"/>
                <a:cs typeface="Source Han Sans CN Bold" panose="020B0400000000000000" charset="-122"/>
              </a:rPr>
              <a:t>的实时多路视频流目标检测</a:t>
            </a:r>
            <a:r>
              <a:rPr lang="en-US" altLang="zh-CN" sz="1600" b="1" dirty="0">
                <a:solidFill>
                  <a:schemeClr val="tx1"/>
                </a:solidFill>
                <a:latin typeface="Source Han Sans CN Bold" panose="020B0400000000000000" charset="-122"/>
                <a:ea typeface="Source Han Sans CN Bold" panose="020B0400000000000000" charset="-122"/>
                <a:cs typeface="Source Han Sans CN Bold" panose="020B0400000000000000" charset="-122"/>
              </a:rPr>
              <a:t>APP</a:t>
            </a:r>
            <a:endParaRPr lang="en-US" altLang="zh-CN" sz="1000" b="1" dirty="0">
              <a:solidFill>
                <a:schemeClr val="tx1"/>
              </a:solidFill>
              <a:latin typeface="Source Han Sans CN Bold" panose="020B0400000000000000" charset="-122"/>
              <a:ea typeface="Source Han Sans CN Bold" panose="020B0400000000000000" charset="-122"/>
              <a:cs typeface="Source Han Sans CN Bold" panose="020B0400000000000000"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3"/>
          <p:cNvSpPr txBox="1"/>
          <p:nvPr/>
        </p:nvSpPr>
        <p:spPr>
          <a:xfrm>
            <a:off x="338364" y="249533"/>
            <a:ext cx="7886700" cy="817051"/>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indent="0" algn="l" defTabSz="685800" rtl="0" eaLnBrk="1" latinLnBrk="0" hangingPunct="1">
              <a:lnSpc>
                <a:spcPct val="120000"/>
              </a:lnSpc>
              <a:spcBef>
                <a:spcPct val="0"/>
              </a:spcBef>
              <a:spcAft>
                <a:spcPct val="0"/>
              </a:spcAft>
              <a:buNone/>
            </a:pPr>
            <a:r>
              <a:rPr lang="zh-CN" altLang="en-US" sz="23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rPr>
              <a:t>集群使用示例</a:t>
            </a:r>
          </a:p>
          <a:p>
            <a:pPr marL="0" indent="0" algn="l" defTabSz="685800" rtl="0" eaLnBrk="1" latinLnBrk="0" hangingPunct="1">
              <a:lnSpc>
                <a:spcPct val="120000"/>
              </a:lnSpc>
              <a:spcBef>
                <a:spcPct val="0"/>
              </a:spcBef>
              <a:spcAft>
                <a:spcPct val="0"/>
              </a:spcAft>
              <a:buNone/>
            </a:pPr>
            <a:r>
              <a:rPr lang="zh-CN" altLang="en-US" sz="16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rPr>
              <a:t>基于OpenHarmony的实时多路视频流目标检测APP</a:t>
            </a:r>
          </a:p>
        </p:txBody>
      </p:sp>
      <p:sp>
        <p:nvSpPr>
          <p:cNvPr id="3" name="标题 3"/>
          <p:cNvSpPr txBox="1"/>
          <p:nvPr/>
        </p:nvSpPr>
        <p:spPr>
          <a:xfrm>
            <a:off x="338386" y="1066637"/>
            <a:ext cx="7886700" cy="1062718"/>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indent="0">
              <a:lnSpc>
                <a:spcPct val="150000"/>
              </a:lnSpc>
              <a:buNone/>
            </a:pPr>
            <a:r>
              <a:rPr lang="zh-CN" altLang="en-US" sz="14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rPr>
              <a:t>结构图</a:t>
            </a:r>
          </a:p>
          <a:p>
            <a:pPr indent="0">
              <a:lnSpc>
                <a:spcPct val="150000"/>
              </a:lnSpc>
              <a:buNone/>
            </a:pPr>
            <a:endParaRPr lang="zh-CN" altLang="en-US" sz="14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endParaRPr>
          </a:p>
        </p:txBody>
      </p:sp>
      <p:pic>
        <p:nvPicPr>
          <p:cNvPr id="4" name="图片 3" descr="upload_post_object_v2_752966855"/>
          <p:cNvPicPr>
            <a:picLocks noChangeAspect="1"/>
          </p:cNvPicPr>
          <p:nvPr/>
        </p:nvPicPr>
        <p:blipFill>
          <a:blip r:embed="rId3"/>
          <a:stretch>
            <a:fillRect/>
          </a:stretch>
        </p:blipFill>
        <p:spPr>
          <a:xfrm>
            <a:off x="1654681" y="1406361"/>
            <a:ext cx="5607218" cy="29141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3"/>
          <p:cNvSpPr txBox="1"/>
          <p:nvPr/>
        </p:nvSpPr>
        <p:spPr>
          <a:xfrm>
            <a:off x="338364" y="249533"/>
            <a:ext cx="7886700" cy="817051"/>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indent="0" algn="l" defTabSz="685800" rtl="0" eaLnBrk="1" latinLnBrk="0" hangingPunct="1">
              <a:lnSpc>
                <a:spcPct val="120000"/>
              </a:lnSpc>
              <a:spcBef>
                <a:spcPct val="0"/>
              </a:spcBef>
              <a:spcAft>
                <a:spcPct val="0"/>
              </a:spcAft>
              <a:buNone/>
            </a:pPr>
            <a:r>
              <a:rPr lang="zh-CN" altLang="en-US" sz="23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rPr>
              <a:t>集群使用示例</a:t>
            </a:r>
          </a:p>
          <a:p>
            <a:pPr marL="0" indent="0" algn="l" defTabSz="685800" rtl="0" eaLnBrk="1" latinLnBrk="0" hangingPunct="1">
              <a:lnSpc>
                <a:spcPct val="120000"/>
              </a:lnSpc>
              <a:spcBef>
                <a:spcPct val="0"/>
              </a:spcBef>
              <a:spcAft>
                <a:spcPct val="0"/>
              </a:spcAft>
              <a:buNone/>
            </a:pPr>
            <a:r>
              <a:rPr lang="zh-CN" altLang="en-US" sz="16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rPr>
              <a:t>基于OpenHarmony的实时多路视频流目标检测APP</a:t>
            </a:r>
          </a:p>
        </p:txBody>
      </p:sp>
      <p:pic>
        <p:nvPicPr>
          <p:cNvPr id="4" name="200_1724591303">
            <a:hlinkClick r:id="" action="ppaction://media"/>
            <a:extLst>
              <a:ext uri="{FF2B5EF4-FFF2-40B4-BE49-F238E27FC236}">
                <a16:creationId xmlns:a16="http://schemas.microsoft.com/office/drawing/2014/main" id="{1DD0601D-369F-8831-04BB-3BA29ADCDE27}"/>
              </a:ext>
            </a:extLst>
          </p:cNvPr>
          <p:cNvPicPr>
            <a:picLocks noChangeAspect="1"/>
          </p:cNvPicPr>
          <p:nvPr>
            <a:videoFile r:link="rId1"/>
            <p:extLst>
              <p:ext uri="{DAA4B4D4-6D71-4841-9C94-3DE7FCFB9230}">
                <p14:media xmlns:p14="http://schemas.microsoft.com/office/powerpoint/2010/main" r:embed="rId2">
                  <p14:trim st="10603.3837" end="68742.9783"/>
                </p14:media>
              </p:ext>
            </p:extLst>
          </p:nvPr>
        </p:nvPicPr>
        <p:blipFill>
          <a:blip r:embed="rId5"/>
          <a:stretch>
            <a:fillRect/>
          </a:stretch>
        </p:blipFill>
        <p:spPr>
          <a:xfrm>
            <a:off x="1010726" y="1066584"/>
            <a:ext cx="7138875" cy="40163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7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256BB-D530-122C-2BB6-DA0AB5EBEC5F}"/>
            </a:ext>
          </a:extLst>
        </p:cNvPr>
        <p:cNvGrpSpPr/>
        <p:nvPr/>
      </p:nvGrpSpPr>
      <p:grpSpPr>
        <a:xfrm>
          <a:off x="0" y="0"/>
          <a:ext cx="0" cy="0"/>
          <a:chOff x="0" y="0"/>
          <a:chExt cx="0" cy="0"/>
        </a:xfrm>
      </p:grpSpPr>
      <p:sp>
        <p:nvSpPr>
          <p:cNvPr id="3" name="标题 3">
            <a:extLst>
              <a:ext uri="{FF2B5EF4-FFF2-40B4-BE49-F238E27FC236}">
                <a16:creationId xmlns:a16="http://schemas.microsoft.com/office/drawing/2014/main" id="{4CE204B4-5249-41F4-F881-37C1296FCB0F}"/>
              </a:ext>
            </a:extLst>
          </p:cNvPr>
          <p:cNvSpPr txBox="1"/>
          <p:nvPr/>
        </p:nvSpPr>
        <p:spPr>
          <a:xfrm>
            <a:off x="338386" y="1066637"/>
            <a:ext cx="7886700" cy="3894662"/>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zh-CN" altLang="en-US" sz="1400" dirty="0">
                <a:latin typeface="Source Han Sans CN Normal" panose="020B0500000000000000" charset="-122"/>
                <a:ea typeface="Source Han Sans CN Normal" panose="020B0500000000000000" charset="-122"/>
                <a:cs typeface="Source Han Sans CN Normal" panose="020B0500000000000000" charset="-122"/>
              </a:rPr>
              <a:t>性能优化：</a:t>
            </a:r>
            <a:endParaRPr lang="en-US" altLang="zh-CN" sz="1400" dirty="0">
              <a:latin typeface="Source Han Sans CN Normal" panose="020B0500000000000000" charset="-122"/>
              <a:ea typeface="Source Han Sans CN Normal" panose="020B0500000000000000" charset="-122"/>
              <a:cs typeface="Source Han Sans CN Normal" panose="020B0500000000000000" charset="-122"/>
            </a:endParaRPr>
          </a:p>
          <a:p>
            <a:pPr>
              <a:lnSpc>
                <a:spcPct val="150000"/>
              </a:lnSpc>
            </a:pPr>
            <a:endParaRPr lang="en-US" altLang="zh-CN" sz="14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endParaRPr>
          </a:p>
          <a:p>
            <a:pPr>
              <a:lnSpc>
                <a:spcPct val="150000"/>
              </a:lnSpc>
            </a:pPr>
            <a:r>
              <a:rPr lang="en-US" altLang="zh-CN" sz="1400" dirty="0">
                <a:latin typeface="Source Han Sans CN Normal" panose="020B0500000000000000" charset="-122"/>
                <a:ea typeface="Source Han Sans CN Normal" panose="020B0500000000000000" charset="-122"/>
                <a:cs typeface="Source Han Sans CN Normal" panose="020B0500000000000000" charset="-122"/>
              </a:rPr>
              <a:t>	</a:t>
            </a:r>
            <a:r>
              <a:rPr lang="en-US" altLang="zh-CN" sz="1400" dirty="0" err="1">
                <a:solidFill>
                  <a:schemeClr val="tx1"/>
                </a:solidFill>
                <a:latin typeface="Source Han Sans CN Normal" panose="020B0500000000000000" charset="-122"/>
                <a:ea typeface="Source Han Sans CN Normal" panose="020B0500000000000000" charset="-122"/>
                <a:cs typeface="Source Han Sans CN Normal" panose="020B0500000000000000" charset="-122"/>
              </a:rPr>
              <a:t>ArkTS</a:t>
            </a:r>
            <a:r>
              <a:rPr lang="zh-CN" altLang="en-US" sz="14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rPr>
              <a:t> </a:t>
            </a:r>
            <a:r>
              <a:rPr lang="en-US" altLang="zh-CN" sz="14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rPr>
              <a:t>canvas</a:t>
            </a:r>
            <a:r>
              <a:rPr lang="zh-CN" altLang="en-US" sz="14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rPr>
              <a:t>绘制：难以满足高帧率多窗口渲染</a:t>
            </a:r>
            <a:endParaRPr lang="en-US" altLang="zh-CN" sz="14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endParaRPr>
          </a:p>
          <a:p>
            <a:pPr>
              <a:lnSpc>
                <a:spcPct val="150000"/>
              </a:lnSpc>
            </a:pPr>
            <a:endParaRPr lang="en-US" altLang="zh-CN" sz="14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endParaRPr>
          </a:p>
          <a:p>
            <a:pPr>
              <a:lnSpc>
                <a:spcPct val="150000"/>
              </a:lnSpc>
            </a:pPr>
            <a:r>
              <a:rPr lang="en-US" altLang="zh-CN" sz="14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rPr>
              <a:t>	</a:t>
            </a:r>
          </a:p>
          <a:p>
            <a:pPr>
              <a:lnSpc>
                <a:spcPct val="150000"/>
              </a:lnSpc>
            </a:pPr>
            <a:r>
              <a:rPr lang="en-US" altLang="zh-CN" sz="1400" dirty="0">
                <a:latin typeface="Source Han Sans CN Normal" panose="020B0500000000000000" charset="-122"/>
                <a:ea typeface="Source Han Sans CN Normal" panose="020B0500000000000000" charset="-122"/>
                <a:cs typeface="Source Han Sans CN Normal" panose="020B0500000000000000" charset="-122"/>
              </a:rPr>
              <a:t>	JS</a:t>
            </a:r>
            <a:r>
              <a:rPr lang="zh-CN" altLang="en-US" sz="1400" dirty="0">
                <a:latin typeface="Source Han Sans CN Normal" panose="020B0500000000000000" charset="-122"/>
                <a:ea typeface="Source Han Sans CN Normal" panose="020B0500000000000000" charset="-122"/>
                <a:cs typeface="Source Han Sans CN Normal" panose="020B0500000000000000" charset="-122"/>
              </a:rPr>
              <a:t>绑定</a:t>
            </a:r>
            <a:r>
              <a:rPr lang="en-US" altLang="zh-CN" sz="1400" dirty="0">
                <a:latin typeface="Source Han Sans CN Normal" panose="020B0500000000000000" charset="-122"/>
                <a:ea typeface="Source Han Sans CN Normal" panose="020B0500000000000000" charset="-122"/>
                <a:cs typeface="Source Han Sans CN Normal" panose="020B0500000000000000" charset="-122"/>
              </a:rPr>
              <a:t>C++</a:t>
            </a:r>
            <a:r>
              <a:rPr lang="zh-CN" altLang="en-US" sz="1400" dirty="0">
                <a:latin typeface="Source Han Sans CN Normal" panose="020B0500000000000000" charset="-122"/>
                <a:ea typeface="Source Han Sans CN Normal" panose="020B0500000000000000" charset="-122"/>
                <a:cs typeface="Source Han Sans CN Normal" panose="020B0500000000000000" charset="-122"/>
              </a:rPr>
              <a:t> </a:t>
            </a:r>
            <a:r>
              <a:rPr lang="en-US" altLang="zh-CN" sz="1400" dirty="0">
                <a:latin typeface="Source Han Sans CN Normal" panose="020B0500000000000000" charset="-122"/>
                <a:ea typeface="Source Han Sans CN Normal" panose="020B0500000000000000" charset="-122"/>
                <a:cs typeface="Source Han Sans CN Normal" panose="020B0500000000000000" charset="-122"/>
              </a:rPr>
              <a:t>OpenCV</a:t>
            </a:r>
            <a:r>
              <a:rPr lang="zh-CN" altLang="en-US" sz="1400" dirty="0">
                <a:latin typeface="Source Han Sans CN Normal" panose="020B0500000000000000" charset="-122"/>
                <a:ea typeface="Source Han Sans CN Normal" panose="020B0500000000000000" charset="-122"/>
                <a:cs typeface="Source Han Sans CN Normal" panose="020B0500000000000000" charset="-122"/>
              </a:rPr>
              <a:t>绘制：</a:t>
            </a:r>
            <a:r>
              <a:rPr lang="en-US" altLang="zh-CN" sz="1400" dirty="0">
                <a:latin typeface="Source Han Sans CN Normal" panose="020B0500000000000000" charset="-122"/>
                <a:ea typeface="Source Han Sans CN Normal" panose="020B0500000000000000" charset="-122"/>
                <a:cs typeface="Source Han Sans CN Normal" panose="020B0500000000000000" charset="-122"/>
              </a:rPr>
              <a:t>C++</a:t>
            </a:r>
            <a:r>
              <a:rPr lang="zh-CN" altLang="en-US" sz="1400" dirty="0">
                <a:latin typeface="Source Han Sans CN Normal" panose="020B0500000000000000" charset="-122"/>
                <a:ea typeface="Source Han Sans CN Normal" panose="020B0500000000000000" charset="-122"/>
                <a:cs typeface="Source Han Sans CN Normal" panose="020B0500000000000000" charset="-122"/>
              </a:rPr>
              <a:t>代码合成目标检测框和原图，减少绘制耗时</a:t>
            </a:r>
            <a:endParaRPr lang="en-US" altLang="zh-CN" sz="14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endParaRPr>
          </a:p>
        </p:txBody>
      </p:sp>
      <p:sp>
        <p:nvSpPr>
          <p:cNvPr id="6" name="标题 3">
            <a:extLst>
              <a:ext uri="{FF2B5EF4-FFF2-40B4-BE49-F238E27FC236}">
                <a16:creationId xmlns:a16="http://schemas.microsoft.com/office/drawing/2014/main" id="{CBAE5064-221D-7A23-38B3-6F2F361273AD}"/>
              </a:ext>
            </a:extLst>
          </p:cNvPr>
          <p:cNvSpPr txBox="1"/>
          <p:nvPr/>
        </p:nvSpPr>
        <p:spPr>
          <a:xfrm>
            <a:off x="338364" y="249533"/>
            <a:ext cx="7886700" cy="817051"/>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indent="0" algn="l" defTabSz="685800" rtl="0" eaLnBrk="1" latinLnBrk="0" hangingPunct="1">
              <a:lnSpc>
                <a:spcPct val="120000"/>
              </a:lnSpc>
              <a:spcBef>
                <a:spcPct val="0"/>
              </a:spcBef>
              <a:spcAft>
                <a:spcPct val="0"/>
              </a:spcAft>
              <a:buNone/>
            </a:pPr>
            <a:r>
              <a:rPr lang="zh-CN" altLang="en-US" sz="23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rPr>
              <a:t>集群使用示例</a:t>
            </a:r>
          </a:p>
          <a:p>
            <a:pPr marL="0" indent="0" algn="l" defTabSz="685800" rtl="0" eaLnBrk="1" latinLnBrk="0" hangingPunct="1">
              <a:lnSpc>
                <a:spcPct val="120000"/>
              </a:lnSpc>
              <a:spcBef>
                <a:spcPct val="0"/>
              </a:spcBef>
              <a:spcAft>
                <a:spcPct val="0"/>
              </a:spcAft>
              <a:buNone/>
            </a:pPr>
            <a:r>
              <a:rPr lang="zh-CN" altLang="en-US" sz="16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rPr>
              <a:t>基于OpenHarmony的实时多路视频流目标检测APP</a:t>
            </a:r>
          </a:p>
        </p:txBody>
      </p:sp>
      <p:pic>
        <p:nvPicPr>
          <p:cNvPr id="11" name="图形 10">
            <a:extLst>
              <a:ext uri="{FF2B5EF4-FFF2-40B4-BE49-F238E27FC236}">
                <a16:creationId xmlns:a16="http://schemas.microsoft.com/office/drawing/2014/main" id="{68154508-69E3-CD4A-3E8B-C1B04291BE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5930" y="2632968"/>
            <a:ext cx="381000" cy="381000"/>
          </a:xfrm>
          <a:prstGeom prst="rect">
            <a:avLst/>
          </a:prstGeom>
        </p:spPr>
      </p:pic>
      <p:pic>
        <p:nvPicPr>
          <p:cNvPr id="13" name="图形 12">
            <a:extLst>
              <a:ext uri="{FF2B5EF4-FFF2-40B4-BE49-F238E27FC236}">
                <a16:creationId xmlns:a16="http://schemas.microsoft.com/office/drawing/2014/main" id="{97DB3339-EC9B-3463-8087-0CB4C8845C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5196" y="1678781"/>
            <a:ext cx="443166" cy="443166"/>
          </a:xfrm>
          <a:prstGeom prst="rect">
            <a:avLst/>
          </a:prstGeom>
        </p:spPr>
      </p:pic>
      <p:sp>
        <p:nvSpPr>
          <p:cNvPr id="14" name="下箭头 13">
            <a:extLst>
              <a:ext uri="{FF2B5EF4-FFF2-40B4-BE49-F238E27FC236}">
                <a16:creationId xmlns:a16="http://schemas.microsoft.com/office/drawing/2014/main" id="{AC3A0DEB-AA6D-9AFE-7CE5-3013DEE5D1A4}"/>
              </a:ext>
            </a:extLst>
          </p:cNvPr>
          <p:cNvSpPr/>
          <p:nvPr/>
        </p:nvSpPr>
        <p:spPr>
          <a:xfrm>
            <a:off x="1608881" y="2168247"/>
            <a:ext cx="416688" cy="5110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354762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516620-C00B-84AE-6DCF-11B1A222E88C}"/>
            </a:ext>
          </a:extLst>
        </p:cNvPr>
        <p:cNvGrpSpPr/>
        <p:nvPr/>
      </p:nvGrpSpPr>
      <p:grpSpPr>
        <a:xfrm>
          <a:off x="0" y="0"/>
          <a:ext cx="0" cy="0"/>
          <a:chOff x="0" y="0"/>
          <a:chExt cx="0" cy="0"/>
        </a:xfrm>
      </p:grpSpPr>
      <p:sp>
        <p:nvSpPr>
          <p:cNvPr id="4" name="副标题 2">
            <a:extLst>
              <a:ext uri="{FF2B5EF4-FFF2-40B4-BE49-F238E27FC236}">
                <a16:creationId xmlns:a16="http://schemas.microsoft.com/office/drawing/2014/main" id="{7B3D31A6-C3C0-0516-707D-CBDA7B8B645E}"/>
              </a:ext>
            </a:extLst>
          </p:cNvPr>
          <p:cNvSpPr txBox="1"/>
          <p:nvPr/>
        </p:nvSpPr>
        <p:spPr>
          <a:xfrm>
            <a:off x="4098065" y="1784947"/>
            <a:ext cx="5195849" cy="619135"/>
          </a:xfrm>
          <a:prstGeom prst="rect">
            <a:avLst/>
          </a:prstGeom>
        </p:spPr>
        <p:txBody>
          <a:bodyPr vert="horz" lIns="91440" tIns="45720" rIns="91440" bIns="45720" rtlCol="0" anchor="ctr">
            <a:noAutofit/>
          </a:bodyPr>
          <a:lstStyle>
            <a:lvl1pPr marL="0" indent="0" algn="l" defTabSz="960120" rtl="0" eaLnBrk="1" latinLnBrk="0" hangingPunct="1">
              <a:lnSpc>
                <a:spcPct val="90000"/>
              </a:lnSpc>
              <a:spcBef>
                <a:spcPts val="1050"/>
              </a:spcBef>
              <a:buFont typeface="Arial" panose="020B0604020202020204" pitchFamily="34" charset="0"/>
              <a:buNone/>
              <a:defRPr sz="2400" b="0" i="0" kern="1200">
                <a:solidFill>
                  <a:schemeClr val="bg1"/>
                </a:solidFill>
                <a:latin typeface="微软雅黑" panose="020B0703020204020201" charset="-122"/>
                <a:ea typeface="微软雅黑" panose="020B0703020204020201" charset="-122"/>
                <a:cs typeface="微软雅黑" panose="020B0703020204020201" charset="-122"/>
              </a:defRPr>
            </a:lvl1pPr>
            <a:lvl2pPr marL="191770" indent="0" algn="ctr" defTabSz="960120" rtl="0" eaLnBrk="1" latinLnBrk="0" hangingPunct="1">
              <a:lnSpc>
                <a:spcPct val="90000"/>
              </a:lnSpc>
              <a:spcBef>
                <a:spcPts val="525"/>
              </a:spcBef>
              <a:buFont typeface="Arial" panose="020B0604020202020204" pitchFamily="34" charset="0"/>
              <a:buNone/>
              <a:defRPr sz="840" kern="1200">
                <a:solidFill>
                  <a:schemeClr val="tx1"/>
                </a:solidFill>
                <a:latin typeface="+mn-lt"/>
                <a:ea typeface="+mn-ea"/>
                <a:cs typeface="+mn-cs"/>
              </a:defRPr>
            </a:lvl2pPr>
            <a:lvl3pPr marL="384175" indent="0" algn="ctr" defTabSz="960120" rtl="0" eaLnBrk="1" latinLnBrk="0" hangingPunct="1">
              <a:lnSpc>
                <a:spcPct val="90000"/>
              </a:lnSpc>
              <a:spcBef>
                <a:spcPts val="525"/>
              </a:spcBef>
              <a:buFont typeface="Arial" panose="020B0604020202020204" pitchFamily="34" charset="0"/>
              <a:buNone/>
              <a:defRPr sz="755" kern="1200">
                <a:solidFill>
                  <a:schemeClr val="tx1"/>
                </a:solidFill>
                <a:latin typeface="+mn-lt"/>
                <a:ea typeface="+mn-ea"/>
                <a:cs typeface="+mn-cs"/>
              </a:defRPr>
            </a:lvl3pPr>
            <a:lvl4pPr marL="575945" indent="0" algn="ctr" defTabSz="960120" rtl="0" eaLnBrk="1" latinLnBrk="0" hangingPunct="1">
              <a:lnSpc>
                <a:spcPct val="90000"/>
              </a:lnSpc>
              <a:spcBef>
                <a:spcPts val="525"/>
              </a:spcBef>
              <a:buFont typeface="Arial" panose="020B0604020202020204" pitchFamily="34" charset="0"/>
              <a:buNone/>
              <a:defRPr sz="670" kern="1200">
                <a:solidFill>
                  <a:schemeClr val="tx1"/>
                </a:solidFill>
                <a:latin typeface="+mn-lt"/>
                <a:ea typeface="+mn-ea"/>
                <a:cs typeface="+mn-cs"/>
              </a:defRPr>
            </a:lvl4pPr>
            <a:lvl5pPr marL="767715" indent="0" algn="ctr" defTabSz="960120" rtl="0" eaLnBrk="1" latinLnBrk="0" hangingPunct="1">
              <a:lnSpc>
                <a:spcPct val="90000"/>
              </a:lnSpc>
              <a:spcBef>
                <a:spcPts val="525"/>
              </a:spcBef>
              <a:buFont typeface="Arial" panose="020B0604020202020204" pitchFamily="34" charset="0"/>
              <a:buNone/>
              <a:defRPr sz="670" kern="1200">
                <a:solidFill>
                  <a:schemeClr val="tx1"/>
                </a:solidFill>
                <a:latin typeface="+mn-lt"/>
                <a:ea typeface="+mn-ea"/>
                <a:cs typeface="+mn-cs"/>
              </a:defRPr>
            </a:lvl5pPr>
            <a:lvl6pPr marL="960120" indent="0" algn="ctr" defTabSz="960120" rtl="0" eaLnBrk="1" latinLnBrk="0" hangingPunct="1">
              <a:lnSpc>
                <a:spcPct val="90000"/>
              </a:lnSpc>
              <a:spcBef>
                <a:spcPts val="525"/>
              </a:spcBef>
              <a:buFont typeface="Arial" panose="020B0604020202020204" pitchFamily="34" charset="0"/>
              <a:buNone/>
              <a:defRPr sz="670" kern="1200">
                <a:solidFill>
                  <a:schemeClr val="tx1"/>
                </a:solidFill>
                <a:latin typeface="+mn-lt"/>
                <a:ea typeface="+mn-ea"/>
                <a:cs typeface="+mn-cs"/>
              </a:defRPr>
            </a:lvl6pPr>
            <a:lvl7pPr marL="1151890" indent="0" algn="ctr" defTabSz="960120" rtl="0" eaLnBrk="1" latinLnBrk="0" hangingPunct="1">
              <a:lnSpc>
                <a:spcPct val="90000"/>
              </a:lnSpc>
              <a:spcBef>
                <a:spcPts val="525"/>
              </a:spcBef>
              <a:buFont typeface="Arial" panose="020B0604020202020204" pitchFamily="34" charset="0"/>
              <a:buNone/>
              <a:defRPr sz="670" kern="1200">
                <a:solidFill>
                  <a:schemeClr val="tx1"/>
                </a:solidFill>
                <a:latin typeface="+mn-lt"/>
                <a:ea typeface="+mn-ea"/>
                <a:cs typeface="+mn-cs"/>
              </a:defRPr>
            </a:lvl7pPr>
            <a:lvl8pPr marL="1343660" indent="0" algn="ctr" defTabSz="960120" rtl="0" eaLnBrk="1" latinLnBrk="0" hangingPunct="1">
              <a:lnSpc>
                <a:spcPct val="90000"/>
              </a:lnSpc>
              <a:spcBef>
                <a:spcPts val="525"/>
              </a:spcBef>
              <a:buFont typeface="Arial" panose="020B0604020202020204" pitchFamily="34" charset="0"/>
              <a:buNone/>
              <a:defRPr sz="670" kern="1200">
                <a:solidFill>
                  <a:schemeClr val="tx1"/>
                </a:solidFill>
                <a:latin typeface="+mn-lt"/>
                <a:ea typeface="+mn-ea"/>
                <a:cs typeface="+mn-cs"/>
              </a:defRPr>
            </a:lvl8pPr>
            <a:lvl9pPr marL="1536065" indent="0" algn="ctr" defTabSz="960120" rtl="0" eaLnBrk="1" latinLnBrk="0" hangingPunct="1">
              <a:lnSpc>
                <a:spcPct val="90000"/>
              </a:lnSpc>
              <a:spcBef>
                <a:spcPts val="525"/>
              </a:spcBef>
              <a:buFont typeface="Arial" panose="020B0604020202020204" pitchFamily="34" charset="0"/>
              <a:buNone/>
              <a:defRPr sz="670" kern="1200">
                <a:solidFill>
                  <a:schemeClr val="tx1"/>
                </a:solidFill>
                <a:latin typeface="+mn-lt"/>
                <a:ea typeface="+mn-ea"/>
                <a:cs typeface="+mn-cs"/>
              </a:defRPr>
            </a:lvl9pPr>
          </a:lstStyle>
          <a:p>
            <a:r>
              <a:rPr kumimoji="1" lang="en-US" altLang="zh-CN" b="1" dirty="0">
                <a:solidFill>
                  <a:schemeClr val="tx1"/>
                </a:solidFill>
                <a:latin typeface="Source Han Sans CN Bold" panose="020B0400000000000000" charset="-122"/>
                <a:ea typeface="Source Han Sans CN Bold" panose="020B0400000000000000" charset="-122"/>
                <a:cs typeface="Source Han Sans CN Bold" panose="020B0400000000000000" charset="-122"/>
              </a:rPr>
              <a:t>4</a:t>
            </a:r>
            <a:r>
              <a:rPr kumimoji="1" lang="zh-CN" altLang="en-US" b="1" dirty="0">
                <a:solidFill>
                  <a:schemeClr val="tx1"/>
                </a:solidFill>
                <a:latin typeface="Source Han Sans CN Bold" panose="020B0400000000000000" charset="-122"/>
                <a:ea typeface="Source Han Sans CN Bold" panose="020B0400000000000000" charset="-122"/>
                <a:cs typeface="Source Han Sans CN Bold" panose="020B0400000000000000" charset="-122"/>
              </a:rPr>
              <a:t>、未来发展</a:t>
            </a:r>
            <a:endParaRPr lang="en-US" altLang="zh-CN" b="1" dirty="0">
              <a:solidFill>
                <a:schemeClr val="tx1"/>
              </a:solidFill>
              <a:latin typeface="Source Han Sans CN Bold" panose="020B0400000000000000" charset="-122"/>
              <a:ea typeface="Source Han Sans CN Bold" panose="020B0400000000000000" charset="-122"/>
              <a:cs typeface="Source Han Sans CN Bold" panose="020B0400000000000000" charset="-122"/>
            </a:endParaRPr>
          </a:p>
        </p:txBody>
      </p:sp>
    </p:spTree>
    <p:extLst>
      <p:ext uri="{BB962C8B-B14F-4D97-AF65-F5344CB8AC3E}">
        <p14:creationId xmlns:p14="http://schemas.microsoft.com/office/powerpoint/2010/main" val="1316797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userDrawn="1"/>
        </p:nvSpPr>
        <p:spPr>
          <a:xfrm>
            <a:off x="431670" y="715271"/>
            <a:ext cx="8017385" cy="584775"/>
          </a:xfrm>
          <a:prstGeom prst="rect">
            <a:avLst/>
          </a:prstGeom>
        </p:spPr>
        <p:txBody>
          <a:bodyPr wrap="square" rtlCol="0">
            <a:spAutoFit/>
          </a:bodyPr>
          <a:lstStyle/>
          <a:p>
            <a:r>
              <a:rPr lang="zh-CN" altLang="en-US" sz="1600" dirty="0"/>
              <a:t>目标：一个为</a:t>
            </a:r>
            <a:r>
              <a:rPr lang="zh-CN" altLang="en-US" sz="1400" dirty="0">
                <a:highlight>
                  <a:srgbClr val="FFFF00"/>
                </a:highlight>
                <a:ea typeface="Source Han Sans CN Normal" panose="020B0500000000000000" charset="-122"/>
              </a:rPr>
              <a:t>方便快速扩展升级</a:t>
            </a:r>
            <a:r>
              <a:rPr lang="zh-CN" altLang="en-US" sz="1600" dirty="0"/>
              <a:t>的在边缘场景下</a:t>
            </a:r>
            <a:r>
              <a:rPr lang="zh-CN" altLang="en-US" sz="1400" dirty="0">
                <a:highlight>
                  <a:srgbClr val="FFFF00"/>
                </a:highlight>
                <a:ea typeface="Source Han Sans CN Normal" panose="020B0500000000000000" charset="-122"/>
              </a:rPr>
              <a:t>支持动态扩展多类算力资源</a:t>
            </a:r>
            <a:r>
              <a:rPr lang="zh-CN" altLang="en-US" sz="1600" dirty="0"/>
              <a:t>、</a:t>
            </a:r>
            <a:r>
              <a:rPr lang="zh-CN" altLang="en-US" sz="1400" dirty="0">
                <a:highlight>
                  <a:srgbClr val="FFFF00"/>
                </a:highlight>
                <a:ea typeface="Source Han Sans CN Normal" panose="020B0500000000000000" charset="-122"/>
              </a:rPr>
              <a:t>注册任务即交付</a:t>
            </a:r>
            <a:r>
              <a:rPr lang="zh-CN" altLang="en-US" sz="1400" dirty="0">
                <a:ea typeface="Source Han Sans CN Normal" panose="020B0500000000000000" charset="-122"/>
              </a:rPr>
              <a:t>、</a:t>
            </a:r>
            <a:r>
              <a:rPr lang="zh-CN" altLang="en-US" sz="1400" dirty="0">
                <a:highlight>
                  <a:srgbClr val="FFFF00"/>
                </a:highlight>
                <a:ea typeface="Source Han Sans CN Normal" panose="020B0500000000000000" charset="-122"/>
              </a:rPr>
              <a:t>自适应用户请求分配资源</a:t>
            </a:r>
            <a:r>
              <a:rPr lang="zh-CN" altLang="en-US" sz="1600" dirty="0"/>
              <a:t>的异构集群</a:t>
            </a:r>
          </a:p>
        </p:txBody>
      </p:sp>
      <p:sp>
        <p:nvSpPr>
          <p:cNvPr id="25" name="文本框 24">
            <a:extLst>
              <a:ext uri="{FF2B5EF4-FFF2-40B4-BE49-F238E27FC236}">
                <a16:creationId xmlns:a16="http://schemas.microsoft.com/office/drawing/2014/main" id="{94663B4D-7AA9-32E8-D55D-D94D5D32947C}"/>
              </a:ext>
            </a:extLst>
          </p:cNvPr>
          <p:cNvSpPr txBox="1"/>
          <p:nvPr/>
        </p:nvSpPr>
        <p:spPr>
          <a:xfrm>
            <a:off x="2904165" y="4619848"/>
            <a:ext cx="2804041" cy="338554"/>
          </a:xfrm>
          <a:prstGeom prst="rect">
            <a:avLst/>
          </a:prstGeom>
          <a:noFill/>
        </p:spPr>
        <p:txBody>
          <a:bodyPr wrap="square" rtlCol="0">
            <a:spAutoFit/>
          </a:bodyPr>
          <a:lstStyle/>
          <a:p>
            <a:pPr algn="ctr"/>
            <a:r>
              <a:rPr lang="zh-CN" altLang="en-US" sz="1600" b="1" dirty="0"/>
              <a:t>异构集群的整体使用流程</a:t>
            </a:r>
          </a:p>
        </p:txBody>
      </p:sp>
      <p:grpSp>
        <p:nvGrpSpPr>
          <p:cNvPr id="27" name="组合 26">
            <a:extLst>
              <a:ext uri="{FF2B5EF4-FFF2-40B4-BE49-F238E27FC236}">
                <a16:creationId xmlns:a16="http://schemas.microsoft.com/office/drawing/2014/main" id="{A82BDE66-2A64-686B-0443-367F205C67A7}"/>
              </a:ext>
            </a:extLst>
          </p:cNvPr>
          <p:cNvGrpSpPr/>
          <p:nvPr/>
        </p:nvGrpSpPr>
        <p:grpSpPr>
          <a:xfrm>
            <a:off x="431671" y="1408851"/>
            <a:ext cx="8280658" cy="3236581"/>
            <a:chOff x="144014" y="1111419"/>
            <a:chExt cx="8855973" cy="3461449"/>
          </a:xfrm>
        </p:grpSpPr>
        <p:grpSp>
          <p:nvGrpSpPr>
            <p:cNvPr id="2" name="组合 1">
              <a:extLst>
                <a:ext uri="{FF2B5EF4-FFF2-40B4-BE49-F238E27FC236}">
                  <a16:creationId xmlns:a16="http://schemas.microsoft.com/office/drawing/2014/main" id="{3AA28F98-59AF-90FF-DC96-AB86E37A346E}"/>
                </a:ext>
              </a:extLst>
            </p:cNvPr>
            <p:cNvGrpSpPr>
              <a:grpSpLocks noChangeAspect="1"/>
            </p:cNvGrpSpPr>
            <p:nvPr>
              <p:custDataLst>
                <p:tags r:id="rId1"/>
              </p:custDataLst>
            </p:nvPr>
          </p:nvGrpSpPr>
          <p:grpSpPr>
            <a:xfrm>
              <a:off x="144014" y="1301778"/>
              <a:ext cx="8831590" cy="3271090"/>
              <a:chOff x="753086" y="2041142"/>
              <a:chExt cx="7009216" cy="2596110"/>
            </a:xfrm>
          </p:grpSpPr>
          <p:grpSp>
            <p:nvGrpSpPr>
              <p:cNvPr id="3" name="组合 2">
                <a:extLst>
                  <a:ext uri="{FF2B5EF4-FFF2-40B4-BE49-F238E27FC236}">
                    <a16:creationId xmlns:a16="http://schemas.microsoft.com/office/drawing/2014/main" id="{9B9DB7B8-65E8-2CEE-CB7A-D94DA810E036}"/>
                  </a:ext>
                </a:extLst>
              </p:cNvPr>
              <p:cNvGrpSpPr/>
              <p:nvPr/>
            </p:nvGrpSpPr>
            <p:grpSpPr>
              <a:xfrm>
                <a:off x="753086" y="2041142"/>
                <a:ext cx="1513902" cy="2157229"/>
                <a:chOff x="753086" y="2041142"/>
                <a:chExt cx="1513902" cy="2157229"/>
              </a:xfrm>
            </p:grpSpPr>
            <p:sp>
              <p:nvSpPr>
                <p:cNvPr id="22" name="Index-1">
                  <a:extLst>
                    <a:ext uri="{FF2B5EF4-FFF2-40B4-BE49-F238E27FC236}">
                      <a16:creationId xmlns:a16="http://schemas.microsoft.com/office/drawing/2014/main" id="{FA61CD11-7763-6EC7-B372-EEB5FFE2D05D}"/>
                    </a:ext>
                  </a:extLst>
                </p:cNvPr>
                <p:cNvSpPr/>
                <p:nvPr>
                  <p:custDataLst>
                    <p:tags r:id="rId14"/>
                  </p:custDataLst>
                </p:nvPr>
              </p:nvSpPr>
              <p:spPr>
                <a:xfrm>
                  <a:off x="1077111" y="2041142"/>
                  <a:ext cx="865852" cy="865852"/>
                </a:xfrm>
                <a:prstGeom prst="ellipse">
                  <a:avLst/>
                </a:prstGeom>
                <a:gradFill>
                  <a:gsLst>
                    <a:gs pos="0">
                      <a:schemeClr val="accent1">
                        <a:lumMod val="60000"/>
                        <a:lumOff val="40000"/>
                      </a:schemeClr>
                    </a:gs>
                    <a:gs pos="60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200" b="1" dirty="0">
                      <a:latin typeface="+mn-ea"/>
                    </a:rPr>
                    <a:t>01</a:t>
                  </a:r>
                  <a:endParaRPr lang="zh-CN" altLang="en-US" sz="3200" b="1" dirty="0">
                    <a:latin typeface="+mn-ea"/>
                  </a:endParaRPr>
                </a:p>
              </p:txBody>
            </p:sp>
            <p:sp>
              <p:nvSpPr>
                <p:cNvPr id="23" name="Title-1">
                  <a:extLst>
                    <a:ext uri="{FF2B5EF4-FFF2-40B4-BE49-F238E27FC236}">
                      <a16:creationId xmlns:a16="http://schemas.microsoft.com/office/drawing/2014/main" id="{E0319E67-E3C5-1704-AEDB-66A17ECCEC89}"/>
                    </a:ext>
                  </a:extLst>
                </p:cNvPr>
                <p:cNvSpPr/>
                <p:nvPr>
                  <p:custDataLst>
                    <p:tags r:id="rId15"/>
                  </p:custDataLst>
                </p:nvPr>
              </p:nvSpPr>
              <p:spPr>
                <a:xfrm>
                  <a:off x="810100" y="3103007"/>
                  <a:ext cx="1399875" cy="3476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latin typeface="+mn-ea"/>
                    </a:rPr>
                    <a:t>开发服务</a:t>
                  </a:r>
                </a:p>
              </p:txBody>
            </p:sp>
            <p:sp>
              <p:nvSpPr>
                <p:cNvPr id="24" name="Body-1">
                  <a:extLst>
                    <a:ext uri="{FF2B5EF4-FFF2-40B4-BE49-F238E27FC236}">
                      <a16:creationId xmlns:a16="http://schemas.microsoft.com/office/drawing/2014/main" id="{19F8C883-5B01-4ADF-B46A-1CD08E32584B}"/>
                    </a:ext>
                  </a:extLst>
                </p:cNvPr>
                <p:cNvSpPr txBox="1"/>
                <p:nvPr>
                  <p:custDataLst>
                    <p:tags r:id="rId16"/>
                  </p:custDataLst>
                </p:nvPr>
              </p:nvSpPr>
              <p:spPr>
                <a:xfrm>
                  <a:off x="753086" y="3695269"/>
                  <a:ext cx="1513902" cy="503102"/>
                </a:xfrm>
                <a:prstGeom prst="rect">
                  <a:avLst/>
                </a:prstGeom>
                <a:noFill/>
              </p:spPr>
              <p:txBody>
                <a:bodyPr wrap="square" rtlCol="0">
                  <a:spAutoFit/>
                </a:bodyPr>
                <a:lstStyle/>
                <a:p>
                  <a:pPr algn="just">
                    <a:lnSpc>
                      <a:spcPct val="120000"/>
                    </a:lnSpc>
                  </a:pPr>
                  <a:r>
                    <a:rPr lang="zh-CN" altLang="en-US" sz="1400" dirty="0">
                      <a:latin typeface="+mn-ea"/>
                    </a:rPr>
                    <a:t>开发服务镜像</a:t>
                  </a:r>
                  <a:endParaRPr lang="en-US" altLang="zh-CN" sz="1400" dirty="0">
                    <a:latin typeface="+mn-ea"/>
                  </a:endParaRPr>
                </a:p>
                <a:p>
                  <a:pPr algn="just">
                    <a:lnSpc>
                      <a:spcPct val="120000"/>
                    </a:lnSpc>
                  </a:pPr>
                  <a:r>
                    <a:rPr lang="zh-CN" altLang="en-US" sz="1400" dirty="0">
                      <a:latin typeface="+mn-ea"/>
                    </a:rPr>
                    <a:t>准备各类算力模块</a:t>
                  </a:r>
                  <a:endParaRPr kumimoji="0" lang="zh-CN" altLang="en-US" sz="1400" i="0" u="none" strike="noStrike" kern="1200" cap="none" spc="0" normalizeH="0" baseline="0" noProof="0" dirty="0">
                    <a:ln>
                      <a:noFill/>
                    </a:ln>
                    <a:effectLst/>
                    <a:uLnTx/>
                    <a:uFillTx/>
                    <a:latin typeface="+mn-ea"/>
                  </a:endParaRPr>
                </a:p>
              </p:txBody>
            </p:sp>
          </p:grpSp>
          <p:grpSp>
            <p:nvGrpSpPr>
              <p:cNvPr id="4" name="组合 3">
                <a:extLst>
                  <a:ext uri="{FF2B5EF4-FFF2-40B4-BE49-F238E27FC236}">
                    <a16:creationId xmlns:a16="http://schemas.microsoft.com/office/drawing/2014/main" id="{AC9FEDDB-6417-1D68-A2FF-24381A5A7F43}"/>
                  </a:ext>
                </a:extLst>
              </p:cNvPr>
              <p:cNvGrpSpPr/>
              <p:nvPr/>
            </p:nvGrpSpPr>
            <p:grpSpPr>
              <a:xfrm>
                <a:off x="2358453" y="2041142"/>
                <a:ext cx="1752751" cy="2596110"/>
                <a:chOff x="2358453" y="2041142"/>
                <a:chExt cx="1752751" cy="2596110"/>
              </a:xfrm>
            </p:grpSpPr>
            <p:sp>
              <p:nvSpPr>
                <p:cNvPr id="18" name="Index-2">
                  <a:extLst>
                    <a:ext uri="{FF2B5EF4-FFF2-40B4-BE49-F238E27FC236}">
                      <a16:creationId xmlns:a16="http://schemas.microsoft.com/office/drawing/2014/main" id="{112D1C5C-E2F0-2B31-0875-0BEABEA05ABB}"/>
                    </a:ext>
                  </a:extLst>
                </p:cNvPr>
                <p:cNvSpPr/>
                <p:nvPr>
                  <p:custDataLst>
                    <p:tags r:id="rId10"/>
                  </p:custDataLst>
                </p:nvPr>
              </p:nvSpPr>
              <p:spPr>
                <a:xfrm>
                  <a:off x="2908885" y="2041142"/>
                  <a:ext cx="865852" cy="865852"/>
                </a:xfrm>
                <a:prstGeom prst="ellipse">
                  <a:avLst/>
                </a:prstGeom>
                <a:gradFill flip="none" rotWithShape="1">
                  <a:gsLst>
                    <a:gs pos="0">
                      <a:schemeClr val="accent2">
                        <a:lumMod val="60000"/>
                        <a:lumOff val="40000"/>
                      </a:schemeClr>
                    </a:gs>
                    <a:gs pos="60000">
                      <a:schemeClr val="accent2"/>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200" b="1">
                      <a:latin typeface="+mn-ea"/>
                    </a:rPr>
                    <a:t>02</a:t>
                  </a:r>
                  <a:endParaRPr lang="zh-CN" altLang="en-US" sz="3200" b="1" dirty="0">
                    <a:latin typeface="+mn-ea"/>
                  </a:endParaRPr>
                </a:p>
              </p:txBody>
            </p:sp>
            <p:sp>
              <p:nvSpPr>
                <p:cNvPr id="19" name="Title-2">
                  <a:extLst>
                    <a:ext uri="{FF2B5EF4-FFF2-40B4-BE49-F238E27FC236}">
                      <a16:creationId xmlns:a16="http://schemas.microsoft.com/office/drawing/2014/main" id="{CC9C7095-F969-90DB-6DCE-F9284D9258BB}"/>
                    </a:ext>
                  </a:extLst>
                </p:cNvPr>
                <p:cNvSpPr/>
                <p:nvPr>
                  <p:custDataLst>
                    <p:tags r:id="rId11"/>
                  </p:custDataLst>
                </p:nvPr>
              </p:nvSpPr>
              <p:spPr>
                <a:xfrm>
                  <a:off x="2641874" y="3103007"/>
                  <a:ext cx="1399875" cy="3476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latin typeface="+mn-ea"/>
                    </a:rPr>
                    <a:t>组成集群</a:t>
                  </a:r>
                </a:p>
              </p:txBody>
            </p:sp>
            <p:sp>
              <p:nvSpPr>
                <p:cNvPr id="20" name="Body-2">
                  <a:extLst>
                    <a:ext uri="{FF2B5EF4-FFF2-40B4-BE49-F238E27FC236}">
                      <a16:creationId xmlns:a16="http://schemas.microsoft.com/office/drawing/2014/main" id="{34E082D3-AE76-09E5-2D85-57A1D736E0CE}"/>
                    </a:ext>
                  </a:extLst>
                </p:cNvPr>
                <p:cNvSpPr txBox="1"/>
                <p:nvPr>
                  <p:custDataLst>
                    <p:tags r:id="rId12"/>
                  </p:custDataLst>
                </p:nvPr>
              </p:nvSpPr>
              <p:spPr>
                <a:xfrm>
                  <a:off x="2597302" y="3695269"/>
                  <a:ext cx="1513902" cy="941983"/>
                </a:xfrm>
                <a:prstGeom prst="rect">
                  <a:avLst/>
                </a:prstGeom>
                <a:noFill/>
              </p:spPr>
              <p:txBody>
                <a:bodyPr wrap="square" rtlCol="0">
                  <a:spAutoFit/>
                </a:bodyPr>
                <a:lstStyle/>
                <a:p>
                  <a:pPr algn="just">
                    <a:lnSpc>
                      <a:spcPct val="120000"/>
                    </a:lnSpc>
                  </a:pPr>
                  <a:r>
                    <a:rPr lang="zh-CN" altLang="en-US" sz="1400" dirty="0">
                      <a:latin typeface="+mn-ea"/>
                    </a:rPr>
                    <a:t>插入算力模块</a:t>
                  </a:r>
                  <a:endParaRPr lang="en-US" altLang="zh-CN" sz="1400" dirty="0">
                    <a:latin typeface="+mn-ea"/>
                  </a:endParaRPr>
                </a:p>
                <a:p>
                  <a:pPr algn="just">
                    <a:lnSpc>
                      <a:spcPct val="120000"/>
                    </a:lnSpc>
                  </a:pPr>
                  <a:r>
                    <a:rPr lang="zh-CN" altLang="en-US" sz="1400" dirty="0">
                      <a:latin typeface="+mn-ea"/>
                    </a:rPr>
                    <a:t>计算节点加入集群</a:t>
                  </a:r>
                  <a:endParaRPr lang="en-US" altLang="zh-CN" sz="1400" dirty="0">
                    <a:latin typeface="+mn-ea"/>
                  </a:endParaRPr>
                </a:p>
                <a:p>
                  <a:pPr algn="just">
                    <a:lnSpc>
                      <a:spcPct val="120000"/>
                    </a:lnSpc>
                  </a:pPr>
                  <a:r>
                    <a:rPr lang="zh-CN" altLang="en-US" sz="1400" dirty="0">
                      <a:latin typeface="+mn-ea"/>
                    </a:rPr>
                    <a:t>注册可提供的服务</a:t>
                  </a:r>
                  <a:endParaRPr lang="en-US" altLang="zh-CN" sz="1400" dirty="0">
                    <a:latin typeface="+mn-ea"/>
                  </a:endParaRPr>
                </a:p>
                <a:p>
                  <a:pPr algn="just">
                    <a:lnSpc>
                      <a:spcPct val="120000"/>
                    </a:lnSpc>
                  </a:pPr>
                  <a:endParaRPr kumimoji="0" lang="zh-CN" altLang="en-US" sz="1400" i="0" u="none" strike="noStrike" kern="1200" cap="none" spc="0" normalizeH="0" baseline="0" noProof="0" dirty="0">
                    <a:ln>
                      <a:noFill/>
                    </a:ln>
                    <a:effectLst/>
                    <a:uLnTx/>
                    <a:uFillTx/>
                    <a:latin typeface="+mn-ea"/>
                  </a:endParaRPr>
                </a:p>
              </p:txBody>
            </p:sp>
            <p:sp>
              <p:nvSpPr>
                <p:cNvPr id="21" name="2">
                  <a:extLst>
                    <a:ext uri="{FF2B5EF4-FFF2-40B4-BE49-F238E27FC236}">
                      <a16:creationId xmlns:a16="http://schemas.microsoft.com/office/drawing/2014/main" id="{37C9B917-5CAD-9865-D53C-9BA16CD7E5B9}"/>
                    </a:ext>
                  </a:extLst>
                </p:cNvPr>
                <p:cNvSpPr/>
                <p:nvPr>
                  <p:custDataLst>
                    <p:tags r:id="rId13"/>
                  </p:custDataLst>
                </p:nvPr>
              </p:nvSpPr>
              <p:spPr>
                <a:xfrm rot="5400000">
                  <a:off x="2347658" y="3209378"/>
                  <a:ext cx="156540" cy="13494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5" name="组合 4">
                <a:extLst>
                  <a:ext uri="{FF2B5EF4-FFF2-40B4-BE49-F238E27FC236}">
                    <a16:creationId xmlns:a16="http://schemas.microsoft.com/office/drawing/2014/main" id="{E805769E-2C45-3540-D360-00E6D0D481D9}"/>
                  </a:ext>
                </a:extLst>
              </p:cNvPr>
              <p:cNvGrpSpPr/>
              <p:nvPr/>
            </p:nvGrpSpPr>
            <p:grpSpPr>
              <a:xfrm>
                <a:off x="4190222" y="2041142"/>
                <a:ext cx="1740314" cy="2534916"/>
                <a:chOff x="4190222" y="2041142"/>
                <a:chExt cx="1740314" cy="2534916"/>
              </a:xfrm>
            </p:grpSpPr>
            <p:sp>
              <p:nvSpPr>
                <p:cNvPr id="14" name="Index-3">
                  <a:extLst>
                    <a:ext uri="{FF2B5EF4-FFF2-40B4-BE49-F238E27FC236}">
                      <a16:creationId xmlns:a16="http://schemas.microsoft.com/office/drawing/2014/main" id="{9C973533-0D46-1F3B-85D6-E9F75A543BA7}"/>
                    </a:ext>
                  </a:extLst>
                </p:cNvPr>
                <p:cNvSpPr/>
                <p:nvPr>
                  <p:custDataLst>
                    <p:tags r:id="rId6"/>
                  </p:custDataLst>
                </p:nvPr>
              </p:nvSpPr>
              <p:spPr>
                <a:xfrm>
                  <a:off x="4740658" y="2041142"/>
                  <a:ext cx="865854" cy="865852"/>
                </a:xfrm>
                <a:prstGeom prst="ellipse">
                  <a:avLst/>
                </a:prstGeom>
                <a:gradFill>
                  <a:gsLst>
                    <a:gs pos="0">
                      <a:schemeClr val="accent3">
                        <a:lumMod val="20000"/>
                        <a:lumOff val="80000"/>
                      </a:schemeClr>
                    </a:gs>
                    <a:gs pos="59000">
                      <a:schemeClr val="accent3"/>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200" b="1">
                      <a:latin typeface="+mn-ea"/>
                    </a:rPr>
                    <a:t>03</a:t>
                  </a:r>
                  <a:endParaRPr lang="zh-CN" altLang="en-US" sz="3200" b="1" dirty="0">
                    <a:latin typeface="+mn-ea"/>
                  </a:endParaRPr>
                </a:p>
              </p:txBody>
            </p:sp>
            <p:sp>
              <p:nvSpPr>
                <p:cNvPr id="15" name="Title-3">
                  <a:extLst>
                    <a:ext uri="{FF2B5EF4-FFF2-40B4-BE49-F238E27FC236}">
                      <a16:creationId xmlns:a16="http://schemas.microsoft.com/office/drawing/2014/main" id="{73BE4DCA-97D1-38F7-77D7-362E66D0E64D}"/>
                    </a:ext>
                  </a:extLst>
                </p:cNvPr>
                <p:cNvSpPr/>
                <p:nvPr>
                  <p:custDataLst>
                    <p:tags r:id="rId7"/>
                  </p:custDataLst>
                </p:nvPr>
              </p:nvSpPr>
              <p:spPr>
                <a:xfrm>
                  <a:off x="4473647" y="3103007"/>
                  <a:ext cx="1399875" cy="3476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latin typeface="+mn-ea"/>
                    </a:rPr>
                    <a:t>资源调度</a:t>
                  </a:r>
                </a:p>
              </p:txBody>
            </p:sp>
            <p:sp>
              <p:nvSpPr>
                <p:cNvPr id="16" name="Body-3">
                  <a:extLst>
                    <a:ext uri="{FF2B5EF4-FFF2-40B4-BE49-F238E27FC236}">
                      <a16:creationId xmlns:a16="http://schemas.microsoft.com/office/drawing/2014/main" id="{FF8C72ED-A6A1-D7BD-FABE-9C4FEA4EA949}"/>
                    </a:ext>
                  </a:extLst>
                </p:cNvPr>
                <p:cNvSpPr txBox="1"/>
                <p:nvPr>
                  <p:custDataLst>
                    <p:tags r:id="rId8"/>
                  </p:custDataLst>
                </p:nvPr>
              </p:nvSpPr>
              <p:spPr>
                <a:xfrm>
                  <a:off x="4416634" y="3695269"/>
                  <a:ext cx="1513902" cy="880789"/>
                </a:xfrm>
                <a:prstGeom prst="rect">
                  <a:avLst/>
                </a:prstGeom>
                <a:noFill/>
              </p:spPr>
              <p:txBody>
                <a:bodyPr wrap="square" rtlCol="0">
                  <a:spAutoFit/>
                </a:bodyPr>
                <a:lstStyle/>
                <a:p>
                  <a:pPr algn="just">
                    <a:lnSpc>
                      <a:spcPct val="120000"/>
                    </a:lnSpc>
                  </a:pPr>
                  <a:r>
                    <a:rPr lang="zh-CN" altLang="en-US" sz="1400" dirty="0">
                      <a:highlight>
                        <a:srgbClr val="FFFF00"/>
                      </a:highlight>
                      <a:ea typeface="Source Han Sans CN Normal" panose="020B0500000000000000" charset="-122"/>
                    </a:rPr>
                    <a:t>自适应请求</a:t>
                  </a:r>
                  <a:r>
                    <a:rPr lang="zh-CN" altLang="en-US" sz="1400" dirty="0">
                      <a:latin typeface="+mn-ea"/>
                    </a:rPr>
                    <a:t>调配资源</a:t>
                  </a:r>
                  <a:endParaRPr lang="en-US" altLang="zh-CN" sz="1400" dirty="0">
                    <a:latin typeface="+mn-ea"/>
                  </a:endParaRPr>
                </a:p>
                <a:p>
                  <a:pPr algn="just">
                    <a:lnSpc>
                      <a:spcPct val="120000"/>
                    </a:lnSpc>
                  </a:pPr>
                  <a:r>
                    <a:rPr lang="zh-CN" altLang="en-US" sz="1400" dirty="0">
                      <a:latin typeface="+mn-ea"/>
                    </a:rPr>
                    <a:t>资源高效优先部署</a:t>
                  </a:r>
                  <a:endParaRPr lang="en-US" altLang="zh-CN" sz="1400" dirty="0">
                    <a:latin typeface="+mn-ea"/>
                  </a:endParaRPr>
                </a:p>
                <a:p>
                  <a:pPr algn="just">
                    <a:lnSpc>
                      <a:spcPct val="120000"/>
                    </a:lnSpc>
                  </a:pPr>
                  <a:r>
                    <a:rPr lang="zh-CN" altLang="en-US" sz="1400" dirty="0">
                      <a:highlight>
                        <a:srgbClr val="FFFF00"/>
                      </a:highlight>
                      <a:ea typeface="Source Han Sans CN Normal" panose="020B0500000000000000" charset="-122"/>
                    </a:rPr>
                    <a:t>节省部署成本</a:t>
                  </a:r>
                  <a:endParaRPr lang="en-US" altLang="zh-CN" sz="1400" dirty="0">
                    <a:highlight>
                      <a:srgbClr val="FFFF00"/>
                    </a:highlight>
                    <a:ea typeface="Source Han Sans CN Normal" panose="020B0500000000000000" charset="-122"/>
                  </a:endParaRPr>
                </a:p>
                <a:p>
                  <a:pPr algn="just">
                    <a:lnSpc>
                      <a:spcPct val="120000"/>
                    </a:lnSpc>
                  </a:pPr>
                  <a:endParaRPr kumimoji="0" lang="zh-CN" altLang="en-US" sz="1400" i="0" u="none" strike="noStrike" kern="1200" cap="none" spc="0" normalizeH="0" baseline="0" noProof="0" dirty="0">
                    <a:ln>
                      <a:noFill/>
                    </a:ln>
                    <a:effectLst/>
                    <a:uLnTx/>
                    <a:uFillTx/>
                    <a:latin typeface="+mn-ea"/>
                  </a:endParaRPr>
                </a:p>
              </p:txBody>
            </p:sp>
            <p:sp>
              <p:nvSpPr>
                <p:cNvPr id="17" name="3">
                  <a:extLst>
                    <a:ext uri="{FF2B5EF4-FFF2-40B4-BE49-F238E27FC236}">
                      <a16:creationId xmlns:a16="http://schemas.microsoft.com/office/drawing/2014/main" id="{8F7A80EF-881B-0DE6-0764-11BDA7AF729E}"/>
                    </a:ext>
                  </a:extLst>
                </p:cNvPr>
                <p:cNvSpPr/>
                <p:nvPr>
                  <p:custDataLst>
                    <p:tags r:id="rId9"/>
                  </p:custDataLst>
                </p:nvPr>
              </p:nvSpPr>
              <p:spPr>
                <a:xfrm rot="5400000">
                  <a:off x="4179427" y="3209378"/>
                  <a:ext cx="156540" cy="13494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7" name="组合 6">
                <a:extLst>
                  <a:ext uri="{FF2B5EF4-FFF2-40B4-BE49-F238E27FC236}">
                    <a16:creationId xmlns:a16="http://schemas.microsoft.com/office/drawing/2014/main" id="{A3E2752B-4B06-8687-3AE1-56B836E33AD7}"/>
                  </a:ext>
                </a:extLst>
              </p:cNvPr>
              <p:cNvGrpSpPr/>
              <p:nvPr/>
            </p:nvGrpSpPr>
            <p:grpSpPr>
              <a:xfrm>
                <a:off x="6021991" y="2041142"/>
                <a:ext cx="1740311" cy="2376670"/>
                <a:chOff x="6021991" y="2041142"/>
                <a:chExt cx="1740311" cy="2376670"/>
              </a:xfrm>
            </p:grpSpPr>
            <p:sp>
              <p:nvSpPr>
                <p:cNvPr id="8" name="Index-4">
                  <a:extLst>
                    <a:ext uri="{FF2B5EF4-FFF2-40B4-BE49-F238E27FC236}">
                      <a16:creationId xmlns:a16="http://schemas.microsoft.com/office/drawing/2014/main" id="{1E24A9A1-45B6-0CF9-78DA-A1CBA1A39402}"/>
                    </a:ext>
                  </a:extLst>
                </p:cNvPr>
                <p:cNvSpPr/>
                <p:nvPr>
                  <p:custDataLst>
                    <p:tags r:id="rId2"/>
                  </p:custDataLst>
                </p:nvPr>
              </p:nvSpPr>
              <p:spPr>
                <a:xfrm>
                  <a:off x="6572425" y="2041142"/>
                  <a:ext cx="865852" cy="865852"/>
                </a:xfrm>
                <a:prstGeom prst="ellipse">
                  <a:avLst/>
                </a:prstGeom>
                <a:gradFill>
                  <a:gsLst>
                    <a:gs pos="0">
                      <a:schemeClr val="accent4">
                        <a:lumMod val="20000"/>
                        <a:lumOff val="80000"/>
                      </a:schemeClr>
                    </a:gs>
                    <a:gs pos="60000">
                      <a:schemeClr val="accent4"/>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200" b="1">
                      <a:latin typeface="+mn-ea"/>
                    </a:rPr>
                    <a:t>04</a:t>
                  </a:r>
                  <a:endParaRPr lang="zh-CN" altLang="en-US" sz="3200" b="1">
                    <a:latin typeface="+mn-ea"/>
                  </a:endParaRPr>
                </a:p>
              </p:txBody>
            </p:sp>
            <p:sp>
              <p:nvSpPr>
                <p:cNvPr id="11" name="Title-4">
                  <a:extLst>
                    <a:ext uri="{FF2B5EF4-FFF2-40B4-BE49-F238E27FC236}">
                      <a16:creationId xmlns:a16="http://schemas.microsoft.com/office/drawing/2014/main" id="{61B974B4-614F-7A87-4E57-95144E6792E3}"/>
                    </a:ext>
                  </a:extLst>
                </p:cNvPr>
                <p:cNvSpPr/>
                <p:nvPr>
                  <p:custDataLst>
                    <p:tags r:id="rId3"/>
                  </p:custDataLst>
                </p:nvPr>
              </p:nvSpPr>
              <p:spPr>
                <a:xfrm>
                  <a:off x="6305414" y="3103007"/>
                  <a:ext cx="1399875" cy="3476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latin typeface="+mn-ea"/>
                    </a:rPr>
                    <a:t>维护升级</a:t>
                  </a:r>
                </a:p>
              </p:txBody>
            </p:sp>
            <p:sp>
              <p:nvSpPr>
                <p:cNvPr id="12" name="Body-4">
                  <a:extLst>
                    <a:ext uri="{FF2B5EF4-FFF2-40B4-BE49-F238E27FC236}">
                      <a16:creationId xmlns:a16="http://schemas.microsoft.com/office/drawing/2014/main" id="{E6A3B707-5E77-3E47-0A43-6163FE6480EA}"/>
                    </a:ext>
                  </a:extLst>
                </p:cNvPr>
                <p:cNvSpPr txBox="1"/>
                <p:nvPr>
                  <p:custDataLst>
                    <p:tags r:id="rId4"/>
                  </p:custDataLst>
                </p:nvPr>
              </p:nvSpPr>
              <p:spPr>
                <a:xfrm>
                  <a:off x="6248400" y="3695269"/>
                  <a:ext cx="1513902" cy="722543"/>
                </a:xfrm>
                <a:prstGeom prst="rect">
                  <a:avLst/>
                </a:prstGeom>
                <a:noFill/>
              </p:spPr>
              <p:txBody>
                <a:bodyPr wrap="square" rtlCol="0">
                  <a:spAutoFit/>
                </a:bodyPr>
                <a:lstStyle/>
                <a:p>
                  <a:pPr algn="just">
                    <a:lnSpc>
                      <a:spcPct val="120000"/>
                    </a:lnSpc>
                  </a:pPr>
                  <a:r>
                    <a:rPr lang="zh-CN" altLang="en-US" sz="1400" dirty="0">
                      <a:highlight>
                        <a:srgbClr val="FFFF00"/>
                      </a:highlight>
                      <a:ea typeface="Source Han Sans CN Normal" panose="020B0500000000000000" charset="-122"/>
                    </a:rPr>
                    <a:t>快速原型开发</a:t>
                  </a:r>
                  <a:endParaRPr lang="en-US" altLang="zh-CN" sz="1400" dirty="0">
                    <a:highlight>
                      <a:srgbClr val="FFFF00"/>
                    </a:highlight>
                    <a:ea typeface="Source Han Sans CN Normal" panose="020B0500000000000000" charset="-122"/>
                  </a:endParaRPr>
                </a:p>
                <a:p>
                  <a:pPr algn="just">
                    <a:lnSpc>
                      <a:spcPct val="120000"/>
                    </a:lnSpc>
                  </a:pPr>
                  <a:r>
                    <a:rPr lang="zh-CN" altLang="en-US" sz="1400" dirty="0">
                      <a:highlight>
                        <a:srgbClr val="FFFF00"/>
                      </a:highlight>
                      <a:ea typeface="Source Han Sans CN Normal" panose="020B0500000000000000" charset="-122"/>
                    </a:rPr>
                    <a:t>热插拔算力模块</a:t>
                  </a:r>
                  <a:endParaRPr lang="en-US" altLang="zh-CN" sz="1400" dirty="0">
                    <a:highlight>
                      <a:srgbClr val="FFFF00"/>
                    </a:highlight>
                    <a:ea typeface="Source Han Sans CN Normal" panose="020B0500000000000000" charset="-122"/>
                  </a:endParaRPr>
                </a:p>
                <a:p>
                  <a:pPr algn="just">
                    <a:lnSpc>
                      <a:spcPct val="120000"/>
                    </a:lnSpc>
                  </a:pPr>
                  <a:r>
                    <a:rPr kumimoji="0" lang="zh-CN" altLang="en-US" sz="1400" i="0" u="none" strike="noStrike" kern="1200" cap="none" spc="0" normalizeH="0" baseline="0" noProof="0" dirty="0">
                      <a:ln>
                        <a:noFill/>
                      </a:ln>
                      <a:effectLst/>
                      <a:uLnTx/>
                      <a:uFillTx/>
                      <a:latin typeface="+mn-ea"/>
                    </a:rPr>
                    <a:t>可视化集群状态</a:t>
                  </a:r>
                </a:p>
              </p:txBody>
            </p:sp>
            <p:sp>
              <p:nvSpPr>
                <p:cNvPr id="13" name="4">
                  <a:extLst>
                    <a:ext uri="{FF2B5EF4-FFF2-40B4-BE49-F238E27FC236}">
                      <a16:creationId xmlns:a16="http://schemas.microsoft.com/office/drawing/2014/main" id="{F692A699-B314-F23D-E6F9-401C313B11C4}"/>
                    </a:ext>
                  </a:extLst>
                </p:cNvPr>
                <p:cNvSpPr/>
                <p:nvPr>
                  <p:custDataLst>
                    <p:tags r:id="rId5"/>
                  </p:custDataLst>
                </p:nvPr>
              </p:nvSpPr>
              <p:spPr>
                <a:xfrm rot="5400000">
                  <a:off x="6011196" y="3209378"/>
                  <a:ext cx="156540" cy="134949"/>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sp>
          <p:nvSpPr>
            <p:cNvPr id="26" name="矩形 25">
              <a:extLst>
                <a:ext uri="{FF2B5EF4-FFF2-40B4-BE49-F238E27FC236}">
                  <a16:creationId xmlns:a16="http://schemas.microsoft.com/office/drawing/2014/main" id="{71CE5008-C159-2F3B-A9D2-09B1E4EABF38}"/>
                </a:ext>
              </a:extLst>
            </p:cNvPr>
            <p:cNvSpPr/>
            <p:nvPr/>
          </p:nvSpPr>
          <p:spPr>
            <a:xfrm>
              <a:off x="144015" y="1111419"/>
              <a:ext cx="8855972" cy="327644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标题 3">
            <a:extLst>
              <a:ext uri="{FF2B5EF4-FFF2-40B4-BE49-F238E27FC236}">
                <a16:creationId xmlns:a16="http://schemas.microsoft.com/office/drawing/2014/main" id="{63D7A0DC-26A1-09E1-D108-18E7CA00B15C}"/>
              </a:ext>
            </a:extLst>
          </p:cNvPr>
          <p:cNvSpPr txBox="1"/>
          <p:nvPr/>
        </p:nvSpPr>
        <p:spPr>
          <a:xfrm>
            <a:off x="338364" y="249533"/>
            <a:ext cx="7886700" cy="578276"/>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2400" dirty="0">
                <a:latin typeface="Source Han Sans CN Normal" panose="020B0500000000000000" charset="-122"/>
                <a:ea typeface="Source Han Sans CN Normal" panose="020B0500000000000000" charset="-122"/>
                <a:cs typeface="Source Han Sans CN Normal" panose="020B0500000000000000" charset="-122"/>
              </a:rPr>
              <a:t>未来发展</a:t>
            </a:r>
          </a:p>
        </p:txBody>
      </p:sp>
    </p:spTree>
    <p:extLst>
      <p:ext uri="{BB962C8B-B14F-4D97-AF65-F5344CB8AC3E}">
        <p14:creationId xmlns:p14="http://schemas.microsoft.com/office/powerpoint/2010/main" val="7940676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4310910" y="1767392"/>
            <a:ext cx="3523525" cy="1608716"/>
          </a:xfrm>
          <a:prstGeom prst="rect">
            <a:avLst/>
          </a:prstGeom>
        </p:spPr>
        <p:txBody>
          <a:bodyPr vert="horz" lIns="68580" tIns="34290" rIns="68580" bIns="34290" rtlCol="0" anchor="ctr">
            <a:normAutofit/>
          </a:bodyPr>
          <a:lstStyle>
            <a:lvl1pPr algn="ctr" defTabSz="2167890">
              <a:lnSpc>
                <a:spcPct val="90000"/>
              </a:lnSpc>
              <a:spcBef>
                <a:spcPct val="0"/>
              </a:spcBef>
              <a:buNone/>
              <a:defRPr kumimoji="1" sz="20500" b="1" spc="600">
                <a:solidFill>
                  <a:schemeClr val="bg1"/>
                </a:solidFill>
                <a:latin typeface="微软雅黑" panose="020B0703020204020201" charset="-122"/>
                <a:ea typeface="微软雅黑" panose="020B0703020204020201" charset="-122"/>
                <a:cs typeface="+mj-cs"/>
              </a:defRPr>
            </a:lvl1pPr>
          </a:lstStyle>
          <a:p>
            <a:pPr>
              <a:lnSpc>
                <a:spcPct val="120000"/>
              </a:lnSpc>
            </a:pPr>
            <a:r>
              <a:rPr lang="en-US" altLang="zh-CN" sz="3600" dirty="0">
                <a:solidFill>
                  <a:schemeClr val="tx1">
                    <a:lumMod val="85000"/>
                    <a:lumOff val="15000"/>
                  </a:schemeClr>
                </a:solidFill>
                <a:latin typeface="Source Han Sans CN Bold" panose="020B0400000000000000" charset="-122"/>
                <a:ea typeface="Source Han Sans CN Bold" panose="020B0400000000000000" charset="-122"/>
                <a:cs typeface="Source Han Sans CN Bold" panose="020B0400000000000000" charset="-122"/>
              </a:rPr>
              <a:t>THANKS</a:t>
            </a:r>
          </a:p>
          <a:p>
            <a:pPr>
              <a:lnSpc>
                <a:spcPct val="120000"/>
              </a:lnSpc>
            </a:pPr>
            <a:r>
              <a:rPr lang="zh-CN" altLang="en-US" sz="3600" dirty="0">
                <a:solidFill>
                  <a:schemeClr val="tx1">
                    <a:lumMod val="85000"/>
                    <a:lumOff val="15000"/>
                  </a:schemeClr>
                </a:solidFill>
                <a:latin typeface="Source Han Sans CN Bold" panose="020B0400000000000000" charset="-122"/>
                <a:ea typeface="Source Han Sans CN Bold" panose="020B0400000000000000" charset="-122"/>
                <a:cs typeface="Source Han Sans CN Bold" panose="020B0400000000000000" charset="-122"/>
              </a:rPr>
              <a:t>谢谢观看</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378075" y="268222"/>
            <a:ext cx="7105650" cy="994172"/>
          </a:xfrm>
        </p:spPr>
        <p:txBody>
          <a:bodyPr>
            <a:normAutofit/>
          </a:bodyPr>
          <a:lstStyle/>
          <a:p>
            <a:r>
              <a:rPr kumimoji="1" lang="zh-CN" altLang="en-US" sz="2400" b="1" dirty="0">
                <a:latin typeface="Source Han Sans CN Bold" panose="020B0400000000000000" charset="-122"/>
                <a:ea typeface="Source Han Sans CN Bold" panose="020B0400000000000000" charset="-122"/>
              </a:rPr>
              <a:t>目录页</a:t>
            </a:r>
          </a:p>
        </p:txBody>
      </p:sp>
      <p:sp>
        <p:nvSpPr>
          <p:cNvPr id="3" name="文本占位符 2"/>
          <p:cNvSpPr txBox="1"/>
          <p:nvPr/>
        </p:nvSpPr>
        <p:spPr>
          <a:xfrm>
            <a:off x="2378075" y="1121410"/>
            <a:ext cx="6614599" cy="2366010"/>
          </a:xfrm>
          <a:prstGeom prst="rect">
            <a:avLst/>
          </a:prstGeom>
          <a:ln w="6350">
            <a:noFill/>
          </a:ln>
        </p:spPr>
        <p:txBody>
          <a:bodyPr vert="horz" lIns="91440" tIns="45720" rIns="91440" bIns="45720" rtlCol="0">
            <a:normAutofit/>
          </a:bodyPr>
          <a:lstStyle>
            <a:lvl1pPr marL="120015" indent="-120015" algn="l" defTabSz="480060" rtl="0" eaLnBrk="1" latinLnBrk="0" hangingPunct="1">
              <a:lnSpc>
                <a:spcPct val="90000"/>
              </a:lnSpc>
              <a:spcBef>
                <a:spcPts val="525"/>
              </a:spcBef>
              <a:buFont typeface="Arial" panose="020B0604020202020204" pitchFamily="34" charset="0"/>
              <a:buChar char="•"/>
              <a:defRPr sz="1470" kern="1200">
                <a:solidFill>
                  <a:schemeClr val="tx1"/>
                </a:solidFill>
                <a:latin typeface="+mn-lt"/>
                <a:ea typeface="+mn-ea"/>
                <a:cs typeface="+mn-cs"/>
              </a:defRPr>
            </a:lvl1pPr>
            <a:lvl2pPr marL="360045" indent="-120015" algn="l" defTabSz="480060" rtl="0" eaLnBrk="1" latinLnBrk="0" hangingPunct="1">
              <a:lnSpc>
                <a:spcPct val="90000"/>
              </a:lnSpc>
              <a:spcBef>
                <a:spcPts val="265"/>
              </a:spcBef>
              <a:buFont typeface="Arial" panose="020B0604020202020204" pitchFamily="34" charset="0"/>
              <a:buChar char="•"/>
              <a:defRPr sz="1260" kern="1200">
                <a:solidFill>
                  <a:schemeClr val="tx1"/>
                </a:solidFill>
                <a:latin typeface="+mn-lt"/>
                <a:ea typeface="+mn-ea"/>
                <a:cs typeface="+mn-cs"/>
              </a:defRPr>
            </a:lvl2pPr>
            <a:lvl3pPr marL="600075" indent="-120015" algn="l" defTabSz="480060" rtl="0" eaLnBrk="1" latinLnBrk="0" hangingPunct="1">
              <a:lnSpc>
                <a:spcPct val="90000"/>
              </a:lnSpc>
              <a:spcBef>
                <a:spcPts val="265"/>
              </a:spcBef>
              <a:buFont typeface="Arial" panose="020B0604020202020204" pitchFamily="34" charset="0"/>
              <a:buChar char="•"/>
              <a:defRPr sz="1050" kern="1200">
                <a:solidFill>
                  <a:schemeClr val="tx1"/>
                </a:solidFill>
                <a:latin typeface="+mn-lt"/>
                <a:ea typeface="+mn-ea"/>
                <a:cs typeface="+mn-cs"/>
              </a:defRPr>
            </a:lvl3pPr>
            <a:lvl4pPr marL="840105" indent="-120015" algn="l" defTabSz="480060" rtl="0" eaLnBrk="1" latinLnBrk="0" hangingPunct="1">
              <a:lnSpc>
                <a:spcPct val="90000"/>
              </a:lnSpc>
              <a:spcBef>
                <a:spcPts val="265"/>
              </a:spcBef>
              <a:buFont typeface="Arial" panose="020B0604020202020204" pitchFamily="34" charset="0"/>
              <a:buChar char="•"/>
              <a:defRPr sz="945" kern="1200">
                <a:solidFill>
                  <a:schemeClr val="tx1"/>
                </a:solidFill>
                <a:latin typeface="+mn-lt"/>
                <a:ea typeface="+mn-ea"/>
                <a:cs typeface="+mn-cs"/>
              </a:defRPr>
            </a:lvl4pPr>
            <a:lvl5pPr marL="1080135" indent="-120015" algn="l" defTabSz="480060" rtl="0" eaLnBrk="1" latinLnBrk="0" hangingPunct="1">
              <a:lnSpc>
                <a:spcPct val="90000"/>
              </a:lnSpc>
              <a:spcBef>
                <a:spcPts val="265"/>
              </a:spcBef>
              <a:buFont typeface="Arial" panose="020B0604020202020204" pitchFamily="34" charset="0"/>
              <a:buChar char="•"/>
              <a:defRPr sz="945" kern="1200">
                <a:solidFill>
                  <a:schemeClr val="tx1"/>
                </a:solidFill>
                <a:latin typeface="+mn-lt"/>
                <a:ea typeface="+mn-ea"/>
                <a:cs typeface="+mn-cs"/>
              </a:defRPr>
            </a:lvl5pPr>
            <a:lvl6pPr marL="1320165" indent="-120015" algn="l" defTabSz="480060" rtl="0" eaLnBrk="1" latinLnBrk="0" hangingPunct="1">
              <a:lnSpc>
                <a:spcPct val="90000"/>
              </a:lnSpc>
              <a:spcBef>
                <a:spcPts val="265"/>
              </a:spcBef>
              <a:buFont typeface="Arial" panose="020B0604020202020204" pitchFamily="34" charset="0"/>
              <a:buChar char="•"/>
              <a:defRPr sz="945" kern="1200">
                <a:solidFill>
                  <a:schemeClr val="tx1"/>
                </a:solidFill>
                <a:latin typeface="+mn-lt"/>
                <a:ea typeface="+mn-ea"/>
                <a:cs typeface="+mn-cs"/>
              </a:defRPr>
            </a:lvl6pPr>
            <a:lvl7pPr marL="1560195" indent="-120015" algn="l" defTabSz="480060" rtl="0" eaLnBrk="1" latinLnBrk="0" hangingPunct="1">
              <a:lnSpc>
                <a:spcPct val="90000"/>
              </a:lnSpc>
              <a:spcBef>
                <a:spcPts val="265"/>
              </a:spcBef>
              <a:buFont typeface="Arial" panose="020B0604020202020204" pitchFamily="34" charset="0"/>
              <a:buChar char="•"/>
              <a:defRPr sz="945" kern="1200">
                <a:solidFill>
                  <a:schemeClr val="tx1"/>
                </a:solidFill>
                <a:latin typeface="+mn-lt"/>
                <a:ea typeface="+mn-ea"/>
                <a:cs typeface="+mn-cs"/>
              </a:defRPr>
            </a:lvl7pPr>
            <a:lvl8pPr marL="1800225" indent="-120015" algn="l" defTabSz="480060" rtl="0" eaLnBrk="1" latinLnBrk="0" hangingPunct="1">
              <a:lnSpc>
                <a:spcPct val="90000"/>
              </a:lnSpc>
              <a:spcBef>
                <a:spcPts val="265"/>
              </a:spcBef>
              <a:buFont typeface="Arial" panose="020B0604020202020204" pitchFamily="34" charset="0"/>
              <a:buChar char="•"/>
              <a:defRPr sz="945" kern="1200">
                <a:solidFill>
                  <a:schemeClr val="tx1"/>
                </a:solidFill>
                <a:latin typeface="+mn-lt"/>
                <a:ea typeface="+mn-ea"/>
                <a:cs typeface="+mn-cs"/>
              </a:defRPr>
            </a:lvl8pPr>
            <a:lvl9pPr marL="2040255" indent="-120015" algn="l" defTabSz="480060" rtl="0" eaLnBrk="1" latinLnBrk="0" hangingPunct="1">
              <a:lnSpc>
                <a:spcPct val="90000"/>
              </a:lnSpc>
              <a:spcBef>
                <a:spcPts val="265"/>
              </a:spcBef>
              <a:buFont typeface="Arial" panose="020B0604020202020204" pitchFamily="34" charset="0"/>
              <a:buChar char="•"/>
              <a:defRPr sz="945" kern="1200">
                <a:solidFill>
                  <a:schemeClr val="tx1"/>
                </a:solidFill>
                <a:latin typeface="+mn-lt"/>
                <a:ea typeface="+mn-ea"/>
                <a:cs typeface="+mn-cs"/>
              </a:defRPr>
            </a:lvl9pPr>
          </a:lstStyle>
          <a:p>
            <a:pPr marL="0" indent="0">
              <a:lnSpc>
                <a:spcPct val="150000"/>
              </a:lnSpc>
              <a:buFont typeface="Arial" panose="020B0604020202020204" pitchFamily="34" charset="0"/>
              <a:buNone/>
            </a:pPr>
            <a:r>
              <a:rPr kumimoji="1" lang="en-US" altLang="zh-CN" sz="1600" dirty="0">
                <a:latin typeface="Source Han Sans CN Normal" panose="020B0500000000000000" charset="-122"/>
                <a:ea typeface="Source Han Sans CN Normal" panose="020B0500000000000000" charset="-122"/>
                <a:cs typeface="Source Han Sans CN Normal" panose="020B0500000000000000" charset="-122"/>
              </a:rPr>
              <a:t>1</a:t>
            </a:r>
            <a:r>
              <a:rPr kumimoji="1" lang="zh-CN" altLang="en-US" sz="1600" dirty="0">
                <a:latin typeface="Source Han Sans CN Normal" panose="020B0500000000000000" charset="-122"/>
                <a:ea typeface="Source Han Sans CN Normal" panose="020B0500000000000000" charset="-122"/>
                <a:cs typeface="Source Han Sans CN Normal" panose="020B0500000000000000" charset="-122"/>
              </a:rPr>
              <a:t>、背景与目标</a:t>
            </a:r>
            <a:endParaRPr kumimoji="1" lang="en-US" altLang="zh-CN" sz="1600" dirty="0">
              <a:latin typeface="Source Han Sans CN Normal" panose="020B0500000000000000" charset="-122"/>
              <a:ea typeface="Source Han Sans CN Normal" panose="020B0500000000000000" charset="-122"/>
              <a:cs typeface="Source Han Sans CN Normal" panose="020B0500000000000000" charset="-122"/>
            </a:endParaRPr>
          </a:p>
          <a:p>
            <a:pPr marL="0" indent="0">
              <a:lnSpc>
                <a:spcPct val="150000"/>
              </a:lnSpc>
              <a:buFont typeface="Arial" panose="020B0604020202020204" pitchFamily="34" charset="0"/>
              <a:buNone/>
            </a:pPr>
            <a:r>
              <a:rPr kumimoji="1" lang="en-US" altLang="zh-CN" sz="1600" dirty="0">
                <a:latin typeface="Source Han Sans CN Normal" panose="020B0500000000000000" charset="-122"/>
                <a:ea typeface="Source Han Sans CN Normal" panose="020B0500000000000000" charset="-122"/>
                <a:cs typeface="Source Han Sans CN Normal" panose="020B0500000000000000" charset="-122"/>
              </a:rPr>
              <a:t>2</a:t>
            </a:r>
            <a:r>
              <a:rPr kumimoji="1" lang="zh-CN" altLang="en-US" sz="1600" dirty="0">
                <a:latin typeface="Source Han Sans CN Normal" panose="020B0500000000000000" charset="-122"/>
                <a:ea typeface="Source Han Sans CN Normal" panose="020B0500000000000000" charset="-122"/>
                <a:cs typeface="Source Han Sans CN Normal" panose="020B0500000000000000" charset="-122"/>
              </a:rPr>
              <a:t>、方案设计</a:t>
            </a:r>
            <a:endParaRPr kumimoji="1" lang="en-US" altLang="zh-CN" sz="1600" dirty="0">
              <a:latin typeface="Source Han Sans CN Normal" panose="020B0500000000000000" charset="-122"/>
              <a:ea typeface="Source Han Sans CN Normal" panose="020B0500000000000000" charset="-122"/>
              <a:cs typeface="Source Han Sans CN Normal" panose="020B0500000000000000" charset="-122"/>
            </a:endParaRPr>
          </a:p>
          <a:p>
            <a:pPr marL="0" indent="0">
              <a:lnSpc>
                <a:spcPct val="150000"/>
              </a:lnSpc>
              <a:buFont typeface="Arial" panose="020B0604020202020204" pitchFamily="34" charset="0"/>
              <a:buNone/>
            </a:pPr>
            <a:r>
              <a:rPr kumimoji="1" lang="en-US" altLang="zh-CN" sz="1600" dirty="0">
                <a:latin typeface="Source Han Sans CN Normal" panose="020B0500000000000000" charset="-122"/>
                <a:ea typeface="Source Han Sans CN Normal" panose="020B0500000000000000" charset="-122"/>
                <a:cs typeface="Source Han Sans CN Normal" panose="020B0500000000000000" charset="-122"/>
              </a:rPr>
              <a:t>3</a:t>
            </a:r>
            <a:r>
              <a:rPr kumimoji="1" lang="zh-CN" altLang="en-US" sz="1600" dirty="0">
                <a:latin typeface="Source Han Sans CN Normal" panose="020B0500000000000000" charset="-122"/>
                <a:ea typeface="Source Han Sans CN Normal" panose="020B0500000000000000" charset="-122"/>
                <a:cs typeface="Source Han Sans CN Normal" panose="020B0500000000000000" charset="-122"/>
              </a:rPr>
              <a:t>、</a:t>
            </a:r>
            <a:r>
              <a:rPr kumimoji="1" lang="zh-CN" altLang="en-US" sz="1600" dirty="0">
                <a:latin typeface="Source Han Sans CN Normal" panose="020B0500000000000000" charset="-122"/>
                <a:ea typeface="Source Han Sans CN Normal" panose="020B0500000000000000" charset="-122"/>
                <a:cs typeface="Source Han Sans CN Normal" panose="020B0500000000000000" charset="-122"/>
                <a:sym typeface="+mn-ea"/>
              </a:rPr>
              <a:t>集群使用示例：基于</a:t>
            </a:r>
            <a:r>
              <a:rPr kumimoji="1" lang="en-US" altLang="zh-CN" sz="1600" dirty="0">
                <a:latin typeface="Source Han Sans CN Normal" panose="020B0500000000000000" charset="-122"/>
                <a:ea typeface="Source Han Sans CN Normal" panose="020B0500000000000000" charset="-122"/>
                <a:cs typeface="Source Han Sans CN Normal" panose="020B0500000000000000" charset="-122"/>
                <a:sym typeface="+mn-ea"/>
              </a:rPr>
              <a:t>OpenHarmony</a:t>
            </a:r>
            <a:r>
              <a:rPr kumimoji="1" lang="zh-CN" altLang="en-US" sz="1600" dirty="0">
                <a:latin typeface="Source Han Sans CN Normal" panose="020B0500000000000000" charset="-122"/>
                <a:ea typeface="Source Han Sans CN Normal" panose="020B0500000000000000" charset="-122"/>
                <a:cs typeface="Source Han Sans CN Normal" panose="020B0500000000000000" charset="-122"/>
                <a:sym typeface="+mn-ea"/>
              </a:rPr>
              <a:t>的实时多路视频流目标检测</a:t>
            </a:r>
            <a:r>
              <a:rPr kumimoji="1" lang="en-US" altLang="zh-CN" sz="1600" dirty="0">
                <a:latin typeface="Source Han Sans CN Normal" panose="020B0500000000000000" charset="-122"/>
                <a:ea typeface="Source Han Sans CN Normal" panose="020B0500000000000000" charset="-122"/>
                <a:cs typeface="Source Han Sans CN Normal" panose="020B0500000000000000" charset="-122"/>
                <a:sym typeface="+mn-ea"/>
              </a:rPr>
              <a:t>APP</a:t>
            </a:r>
            <a:endParaRPr kumimoji="1" lang="en-US" altLang="zh-CN" sz="1600" dirty="0">
              <a:latin typeface="Source Han Sans CN Normal" panose="020B0500000000000000" charset="-122"/>
              <a:ea typeface="Source Han Sans CN Normal" panose="020B0500000000000000" charset="-122"/>
              <a:cs typeface="Source Han Sans CN Normal" panose="020B0500000000000000" charset="-122"/>
            </a:endParaRPr>
          </a:p>
          <a:p>
            <a:pPr marL="0" indent="0">
              <a:lnSpc>
                <a:spcPct val="150000"/>
              </a:lnSpc>
              <a:buFont typeface="Arial" panose="020B0604020202020204" pitchFamily="34" charset="0"/>
              <a:buNone/>
            </a:pPr>
            <a:r>
              <a:rPr kumimoji="1" lang="en-US" altLang="zh-CN" sz="1600" dirty="0">
                <a:latin typeface="Source Han Sans CN Normal" panose="020B0500000000000000" charset="-122"/>
                <a:ea typeface="Source Han Sans CN Normal" panose="020B0500000000000000" charset="-122"/>
                <a:cs typeface="Source Han Sans CN Normal" panose="020B0500000000000000" charset="-122"/>
              </a:rPr>
              <a:t>4</a:t>
            </a:r>
            <a:r>
              <a:rPr kumimoji="1" lang="zh-CN" altLang="en-US" sz="1600" dirty="0">
                <a:latin typeface="Source Han Sans CN Normal" panose="020B0500000000000000" charset="-122"/>
                <a:ea typeface="Source Han Sans CN Normal" panose="020B0500000000000000" charset="-122"/>
                <a:cs typeface="Source Han Sans CN Normal" panose="020B0500000000000000" charset="-122"/>
              </a:rPr>
              <a:t>、未来发展</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2"/>
          <p:cNvSpPr txBox="1"/>
          <p:nvPr/>
        </p:nvSpPr>
        <p:spPr>
          <a:xfrm>
            <a:off x="4098065" y="1784947"/>
            <a:ext cx="5195849" cy="619135"/>
          </a:xfrm>
          <a:prstGeom prst="rect">
            <a:avLst/>
          </a:prstGeom>
        </p:spPr>
        <p:txBody>
          <a:bodyPr vert="horz" lIns="91440" tIns="45720" rIns="91440" bIns="45720" rtlCol="0" anchor="ctr">
            <a:noAutofit/>
          </a:bodyPr>
          <a:lstStyle>
            <a:lvl1pPr marL="0" indent="0" algn="l" defTabSz="960120" rtl="0" eaLnBrk="1" latinLnBrk="0" hangingPunct="1">
              <a:lnSpc>
                <a:spcPct val="90000"/>
              </a:lnSpc>
              <a:spcBef>
                <a:spcPts val="1050"/>
              </a:spcBef>
              <a:buFont typeface="Arial" panose="020B0604020202020204" pitchFamily="34" charset="0"/>
              <a:buNone/>
              <a:defRPr sz="2400" b="0" i="0" kern="1200">
                <a:solidFill>
                  <a:schemeClr val="bg1"/>
                </a:solidFill>
                <a:latin typeface="微软雅黑" panose="020B0703020204020201" charset="-122"/>
                <a:ea typeface="微软雅黑" panose="020B0703020204020201" charset="-122"/>
                <a:cs typeface="微软雅黑" panose="020B0703020204020201" charset="-122"/>
              </a:defRPr>
            </a:lvl1pPr>
            <a:lvl2pPr marL="191770" indent="0" algn="ctr" defTabSz="960120" rtl="0" eaLnBrk="1" latinLnBrk="0" hangingPunct="1">
              <a:lnSpc>
                <a:spcPct val="90000"/>
              </a:lnSpc>
              <a:spcBef>
                <a:spcPts val="525"/>
              </a:spcBef>
              <a:buFont typeface="Arial" panose="020B0604020202020204" pitchFamily="34" charset="0"/>
              <a:buNone/>
              <a:defRPr sz="840" kern="1200">
                <a:solidFill>
                  <a:schemeClr val="tx1"/>
                </a:solidFill>
                <a:latin typeface="+mn-lt"/>
                <a:ea typeface="+mn-ea"/>
                <a:cs typeface="+mn-cs"/>
              </a:defRPr>
            </a:lvl2pPr>
            <a:lvl3pPr marL="384175" indent="0" algn="ctr" defTabSz="960120" rtl="0" eaLnBrk="1" latinLnBrk="0" hangingPunct="1">
              <a:lnSpc>
                <a:spcPct val="90000"/>
              </a:lnSpc>
              <a:spcBef>
                <a:spcPts val="525"/>
              </a:spcBef>
              <a:buFont typeface="Arial" panose="020B0604020202020204" pitchFamily="34" charset="0"/>
              <a:buNone/>
              <a:defRPr sz="755" kern="1200">
                <a:solidFill>
                  <a:schemeClr val="tx1"/>
                </a:solidFill>
                <a:latin typeface="+mn-lt"/>
                <a:ea typeface="+mn-ea"/>
                <a:cs typeface="+mn-cs"/>
              </a:defRPr>
            </a:lvl3pPr>
            <a:lvl4pPr marL="575945" indent="0" algn="ctr" defTabSz="960120" rtl="0" eaLnBrk="1" latinLnBrk="0" hangingPunct="1">
              <a:lnSpc>
                <a:spcPct val="90000"/>
              </a:lnSpc>
              <a:spcBef>
                <a:spcPts val="525"/>
              </a:spcBef>
              <a:buFont typeface="Arial" panose="020B0604020202020204" pitchFamily="34" charset="0"/>
              <a:buNone/>
              <a:defRPr sz="670" kern="1200">
                <a:solidFill>
                  <a:schemeClr val="tx1"/>
                </a:solidFill>
                <a:latin typeface="+mn-lt"/>
                <a:ea typeface="+mn-ea"/>
                <a:cs typeface="+mn-cs"/>
              </a:defRPr>
            </a:lvl4pPr>
            <a:lvl5pPr marL="767715" indent="0" algn="ctr" defTabSz="960120" rtl="0" eaLnBrk="1" latinLnBrk="0" hangingPunct="1">
              <a:lnSpc>
                <a:spcPct val="90000"/>
              </a:lnSpc>
              <a:spcBef>
                <a:spcPts val="525"/>
              </a:spcBef>
              <a:buFont typeface="Arial" panose="020B0604020202020204" pitchFamily="34" charset="0"/>
              <a:buNone/>
              <a:defRPr sz="670" kern="1200">
                <a:solidFill>
                  <a:schemeClr val="tx1"/>
                </a:solidFill>
                <a:latin typeface="+mn-lt"/>
                <a:ea typeface="+mn-ea"/>
                <a:cs typeface="+mn-cs"/>
              </a:defRPr>
            </a:lvl5pPr>
            <a:lvl6pPr marL="960120" indent="0" algn="ctr" defTabSz="960120" rtl="0" eaLnBrk="1" latinLnBrk="0" hangingPunct="1">
              <a:lnSpc>
                <a:spcPct val="90000"/>
              </a:lnSpc>
              <a:spcBef>
                <a:spcPts val="525"/>
              </a:spcBef>
              <a:buFont typeface="Arial" panose="020B0604020202020204" pitchFamily="34" charset="0"/>
              <a:buNone/>
              <a:defRPr sz="670" kern="1200">
                <a:solidFill>
                  <a:schemeClr val="tx1"/>
                </a:solidFill>
                <a:latin typeface="+mn-lt"/>
                <a:ea typeface="+mn-ea"/>
                <a:cs typeface="+mn-cs"/>
              </a:defRPr>
            </a:lvl6pPr>
            <a:lvl7pPr marL="1151890" indent="0" algn="ctr" defTabSz="960120" rtl="0" eaLnBrk="1" latinLnBrk="0" hangingPunct="1">
              <a:lnSpc>
                <a:spcPct val="90000"/>
              </a:lnSpc>
              <a:spcBef>
                <a:spcPts val="525"/>
              </a:spcBef>
              <a:buFont typeface="Arial" panose="020B0604020202020204" pitchFamily="34" charset="0"/>
              <a:buNone/>
              <a:defRPr sz="670" kern="1200">
                <a:solidFill>
                  <a:schemeClr val="tx1"/>
                </a:solidFill>
                <a:latin typeface="+mn-lt"/>
                <a:ea typeface="+mn-ea"/>
                <a:cs typeface="+mn-cs"/>
              </a:defRPr>
            </a:lvl7pPr>
            <a:lvl8pPr marL="1343660" indent="0" algn="ctr" defTabSz="960120" rtl="0" eaLnBrk="1" latinLnBrk="0" hangingPunct="1">
              <a:lnSpc>
                <a:spcPct val="90000"/>
              </a:lnSpc>
              <a:spcBef>
                <a:spcPts val="525"/>
              </a:spcBef>
              <a:buFont typeface="Arial" panose="020B0604020202020204" pitchFamily="34" charset="0"/>
              <a:buNone/>
              <a:defRPr sz="670" kern="1200">
                <a:solidFill>
                  <a:schemeClr val="tx1"/>
                </a:solidFill>
                <a:latin typeface="+mn-lt"/>
                <a:ea typeface="+mn-ea"/>
                <a:cs typeface="+mn-cs"/>
              </a:defRPr>
            </a:lvl8pPr>
            <a:lvl9pPr marL="1536065" indent="0" algn="ctr" defTabSz="960120" rtl="0" eaLnBrk="1" latinLnBrk="0" hangingPunct="1">
              <a:lnSpc>
                <a:spcPct val="90000"/>
              </a:lnSpc>
              <a:spcBef>
                <a:spcPts val="525"/>
              </a:spcBef>
              <a:buFont typeface="Arial" panose="020B0604020202020204" pitchFamily="34" charset="0"/>
              <a:buNone/>
              <a:defRPr sz="670" kern="1200">
                <a:solidFill>
                  <a:schemeClr val="tx1"/>
                </a:solidFill>
                <a:latin typeface="+mn-lt"/>
                <a:ea typeface="+mn-ea"/>
                <a:cs typeface="+mn-cs"/>
              </a:defRPr>
            </a:lvl9pPr>
          </a:lstStyle>
          <a:p>
            <a:r>
              <a:rPr kumimoji="1" lang="en-US" altLang="zh-CN" b="1" dirty="0">
                <a:solidFill>
                  <a:schemeClr val="tx1"/>
                </a:solidFill>
                <a:latin typeface="Source Han Sans CN Bold" panose="020B0400000000000000" charset="-122"/>
                <a:ea typeface="Source Han Sans CN Bold" panose="020B0400000000000000" charset="-122"/>
                <a:cs typeface="Source Han Sans CN Bold" panose="020B0400000000000000" charset="-122"/>
              </a:rPr>
              <a:t>1</a:t>
            </a:r>
            <a:r>
              <a:rPr kumimoji="1" lang="zh-CN" altLang="en-US" b="1" dirty="0">
                <a:solidFill>
                  <a:schemeClr val="tx1"/>
                </a:solidFill>
                <a:latin typeface="Source Han Sans CN Bold" panose="020B0400000000000000" charset="-122"/>
                <a:ea typeface="Source Han Sans CN Bold" panose="020B0400000000000000" charset="-122"/>
                <a:cs typeface="Source Han Sans CN Bold" panose="020B0400000000000000" charset="-122"/>
              </a:rPr>
              <a:t>、背景与目标</a:t>
            </a:r>
            <a:endParaRPr lang="en-US" altLang="zh-CN" b="1" dirty="0">
              <a:solidFill>
                <a:schemeClr val="tx1"/>
              </a:solidFill>
              <a:latin typeface="Source Han Sans CN Bold" panose="020B0400000000000000" charset="-122"/>
              <a:ea typeface="Source Han Sans CN Bold" panose="020B0400000000000000" charset="-122"/>
              <a:cs typeface="Source Han Sans CN Bold" panose="020B0400000000000000"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3"/>
          <p:cNvSpPr txBox="1"/>
          <p:nvPr/>
        </p:nvSpPr>
        <p:spPr>
          <a:xfrm>
            <a:off x="338364" y="249533"/>
            <a:ext cx="7886700" cy="578276"/>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indent="0" algn="l" defTabSz="685800" rtl="0" eaLnBrk="1" latinLnBrk="0" hangingPunct="1">
              <a:lnSpc>
                <a:spcPct val="90000"/>
              </a:lnSpc>
              <a:spcBef>
                <a:spcPct val="0"/>
              </a:spcBef>
              <a:spcAft>
                <a:spcPct val="0"/>
              </a:spcAft>
              <a:buNone/>
            </a:pPr>
            <a:r>
              <a:rPr lang="zh-CN" altLang="en-US" sz="23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rPr>
              <a:t>背景与目标</a:t>
            </a:r>
          </a:p>
        </p:txBody>
      </p:sp>
      <p:sp>
        <p:nvSpPr>
          <p:cNvPr id="3" name="标题 3"/>
          <p:cNvSpPr txBox="1"/>
          <p:nvPr/>
        </p:nvSpPr>
        <p:spPr>
          <a:xfrm>
            <a:off x="338386" y="1066637"/>
            <a:ext cx="7886700" cy="3503730"/>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zh-CN" altLang="en-US" sz="1400" b="1" u="sng" dirty="0">
                <a:latin typeface="Source Han Sans CN Normal" panose="020B0500000000000000" charset="-122"/>
                <a:ea typeface="Source Han Sans CN Normal" panose="020B0500000000000000" charset="-122"/>
                <a:cs typeface="Source Han Sans CN Normal" panose="020B0500000000000000" charset="-122"/>
              </a:rPr>
              <a:t>为什么</a:t>
            </a:r>
            <a:r>
              <a:rPr lang="zh-CN" altLang="en-US" sz="1400" dirty="0">
                <a:latin typeface="Source Han Sans CN Normal" panose="020B0500000000000000" charset="-122"/>
                <a:ea typeface="Source Han Sans CN Normal" panose="020B0500000000000000" charset="-122"/>
                <a:cs typeface="Source Han Sans CN Normal" panose="020B0500000000000000" charset="-122"/>
              </a:rPr>
              <a:t>：端侧异构</a:t>
            </a:r>
            <a:r>
              <a:rPr lang="en-US" altLang="zh-CN" sz="1400" dirty="0">
                <a:latin typeface="Source Han Sans CN Normal" panose="020B0500000000000000" charset="-122"/>
                <a:ea typeface="Source Han Sans CN Normal" panose="020B0500000000000000" charset="-122"/>
                <a:cs typeface="Source Han Sans CN Normal" panose="020B0500000000000000" charset="-122"/>
              </a:rPr>
              <a:t>AI</a:t>
            </a:r>
            <a:r>
              <a:rPr lang="zh-CN" altLang="en-US" sz="1400" dirty="0">
                <a:latin typeface="Source Han Sans CN Normal" panose="020B0500000000000000" charset="-122"/>
                <a:ea typeface="Source Han Sans CN Normal" panose="020B0500000000000000" charset="-122"/>
                <a:cs typeface="Source Han Sans CN Normal" panose="020B0500000000000000" charset="-122"/>
              </a:rPr>
              <a:t>推理集群</a:t>
            </a:r>
          </a:p>
          <a:p>
            <a:pPr marL="285750" indent="-285750">
              <a:lnSpc>
                <a:spcPct val="150000"/>
              </a:lnSpc>
              <a:buChar char="•"/>
            </a:pPr>
            <a:r>
              <a:rPr lang="zh-CN" altLang="en-US" sz="1400" b="1" u="sng" dirty="0">
                <a:latin typeface="Source Han Sans CN Normal" panose="020B0500000000000000" charset="-122"/>
                <a:ea typeface="Source Han Sans CN Normal" panose="020B0500000000000000" charset="-122"/>
                <a:cs typeface="Source Han Sans CN Normal" panose="020B0500000000000000" charset="-122"/>
                <a:sym typeface="+mn-ea"/>
              </a:rPr>
              <a:t>AI推理集群：</a:t>
            </a:r>
            <a:br>
              <a:rPr lang="en-US" altLang="zh-CN" sz="1400" b="1" u="sng" dirty="0">
                <a:latin typeface="Source Han Sans CN Normal" panose="020B0500000000000000" charset="-122"/>
                <a:ea typeface="Source Han Sans CN Normal" panose="020B0500000000000000" charset="-122"/>
                <a:cs typeface="Source Han Sans CN Normal" panose="020B0500000000000000" charset="-122"/>
                <a:sym typeface="+mn-ea"/>
              </a:rPr>
            </a:br>
            <a:r>
              <a:rPr lang="zh-CN" altLang="en-US" sz="1400" dirty="0">
                <a:latin typeface="Source Han Sans CN Normal" panose="020B0500000000000000" charset="-122"/>
                <a:ea typeface="Source Han Sans CN Normal" panose="020B0500000000000000" charset="-122"/>
                <a:cs typeface="Source Han Sans CN Normal" panose="020B0500000000000000" charset="-122"/>
                <a:sym typeface="+mn-ea"/>
              </a:rPr>
              <a:t>目前端侧设备对于AI推理的需求快速增加，AI推理任务复杂程度提升，</a:t>
            </a:r>
            <a:r>
              <a:rPr lang="zh-CN" altLang="en-US" sz="1400" dirty="0">
                <a:highlight>
                  <a:srgbClr val="FFFF00"/>
                </a:highlight>
                <a:latin typeface="Source Han Sans CN Normal" panose="020B0500000000000000" charset="-122"/>
                <a:ea typeface="Source Han Sans CN Normal" panose="020B0500000000000000" charset="-122"/>
                <a:cs typeface="Source Han Sans CN Normal" panose="020B0500000000000000" charset="-122"/>
                <a:sym typeface="+mn-ea"/>
              </a:rPr>
              <a:t>对算力的需求超出了其承载极限</a:t>
            </a:r>
            <a:r>
              <a:rPr lang="zh-CN" altLang="en-US" sz="1400" dirty="0">
                <a:latin typeface="Source Han Sans CN Normal" panose="020B0500000000000000" charset="-122"/>
                <a:ea typeface="Source Han Sans CN Normal" panose="020B0500000000000000" charset="-122"/>
                <a:cs typeface="Source Han Sans CN Normal" panose="020B0500000000000000" charset="-122"/>
                <a:sym typeface="+mn-ea"/>
              </a:rPr>
              <a:t>。</a:t>
            </a:r>
            <a:endParaRPr lang="zh-CN" altLang="en-US" sz="14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endParaRPr>
          </a:p>
          <a:p>
            <a:pPr marL="342900" indent="-342900">
              <a:lnSpc>
                <a:spcPct val="150000"/>
              </a:lnSpc>
              <a:buChar char="•"/>
            </a:pPr>
            <a:r>
              <a:rPr lang="zh-CN" altLang="en-US" sz="1400" b="1" u="sng"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rPr>
              <a:t>端侧：</a:t>
            </a:r>
            <a:br>
              <a:rPr lang="en-US" altLang="zh-CN" sz="14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rPr>
            </a:br>
            <a:r>
              <a:rPr lang="zh-CN" altLang="en-US" sz="14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rPr>
              <a:t>在嵌入式场景下，传统的数据中心AI推理方式由于</a:t>
            </a:r>
            <a:r>
              <a:rPr lang="zh-CN" altLang="en-US" sz="1400" dirty="0">
                <a:solidFill>
                  <a:schemeClr val="tx1"/>
                </a:solidFill>
                <a:highlight>
                  <a:srgbClr val="FFFF00"/>
                </a:highlight>
                <a:latin typeface="Source Han Sans CN Normal" panose="020B0500000000000000" charset="-122"/>
                <a:ea typeface="Source Han Sans CN Normal" panose="020B0500000000000000" charset="-122"/>
                <a:cs typeface="Source Han Sans CN Normal" panose="020B0500000000000000" charset="-122"/>
              </a:rPr>
              <a:t>互联网不总是可用的</a:t>
            </a:r>
            <a:r>
              <a:rPr lang="zh-CN" altLang="en-US" sz="14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rPr>
              <a:t>而无法使用。</a:t>
            </a:r>
          </a:p>
          <a:p>
            <a:pPr marL="342900" indent="-342900" algn="l" defTabSz="685800" rtl="0" eaLnBrk="1" latinLnBrk="0" hangingPunct="1">
              <a:lnSpc>
                <a:spcPct val="150000"/>
              </a:lnSpc>
              <a:spcBef>
                <a:spcPct val="0"/>
              </a:spcBef>
              <a:spcAft>
                <a:spcPct val="0"/>
              </a:spcAft>
              <a:buChar char="•"/>
            </a:pPr>
            <a:r>
              <a:rPr lang="zh-CN" altLang="en-US" sz="1400" b="1" u="sng"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rPr>
              <a:t>异构：</a:t>
            </a:r>
            <a:br>
              <a:rPr lang="en-US" altLang="zh-CN" sz="14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rPr>
            </a:br>
            <a:r>
              <a:rPr lang="zh-CN" altLang="en-US" sz="14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rPr>
              <a:t>不同的端侧设备属性不同，为了同时兼顾功能和能耗，异构计算是一个可行的选择。通过</a:t>
            </a:r>
            <a:r>
              <a:rPr lang="zh-CN" altLang="en-US" sz="1400" dirty="0">
                <a:solidFill>
                  <a:schemeClr val="tx1"/>
                </a:solidFill>
                <a:highlight>
                  <a:srgbClr val="FFFF00"/>
                </a:highlight>
                <a:latin typeface="Source Han Sans CN Normal" panose="020B0500000000000000" charset="-122"/>
                <a:ea typeface="Source Han Sans CN Normal" panose="020B0500000000000000" charset="-122"/>
                <a:cs typeface="Source Han Sans CN Normal" panose="020B0500000000000000" charset="-122"/>
              </a:rPr>
              <a:t>组合不同的SoC可以取各家之长</a:t>
            </a:r>
            <a:r>
              <a:rPr lang="zh-CN" altLang="en-US" sz="14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rPr>
              <a:t>，如可以组合低功耗低AI算力与高功耗高AI算力的开发板，通过低功耗配置功能在满足算力要求的情况下降低端侧异构AI推理集群的功耗。</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3"/>
          <p:cNvSpPr txBox="1"/>
          <p:nvPr/>
        </p:nvSpPr>
        <p:spPr>
          <a:xfrm>
            <a:off x="338364" y="249533"/>
            <a:ext cx="7886700" cy="578276"/>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indent="0" algn="l" defTabSz="685800" rtl="0" eaLnBrk="1" latinLnBrk="0" hangingPunct="1">
              <a:lnSpc>
                <a:spcPct val="90000"/>
              </a:lnSpc>
              <a:spcBef>
                <a:spcPct val="0"/>
              </a:spcBef>
              <a:spcAft>
                <a:spcPct val="0"/>
              </a:spcAft>
              <a:buNone/>
            </a:pPr>
            <a:r>
              <a:rPr lang="zh-CN" altLang="en-US" sz="23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rPr>
              <a:t>背景与目标</a:t>
            </a:r>
          </a:p>
        </p:txBody>
      </p:sp>
      <p:sp>
        <p:nvSpPr>
          <p:cNvPr id="3" name="标题 3"/>
          <p:cNvSpPr txBox="1"/>
          <p:nvPr/>
        </p:nvSpPr>
        <p:spPr>
          <a:xfrm>
            <a:off x="338386" y="1066637"/>
            <a:ext cx="7886700" cy="3001481"/>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zh-CN" altLang="en-US" sz="14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rPr>
              <a:t>示例场景：</a:t>
            </a:r>
          </a:p>
        </p:txBody>
      </p:sp>
      <p:pic>
        <p:nvPicPr>
          <p:cNvPr id="9" name="图片 8" descr="文本&#10;&#10;中度可信度描述已自动生成">
            <a:extLst>
              <a:ext uri="{FF2B5EF4-FFF2-40B4-BE49-F238E27FC236}">
                <a16:creationId xmlns:a16="http://schemas.microsoft.com/office/drawing/2014/main" id="{F9A21ABD-13E8-950A-F507-4B159443FECF}"/>
              </a:ext>
            </a:extLst>
          </p:cNvPr>
          <p:cNvPicPr>
            <a:picLocks noChangeAspect="1"/>
          </p:cNvPicPr>
          <p:nvPr/>
        </p:nvPicPr>
        <p:blipFill>
          <a:blip r:embed="rId3"/>
          <a:stretch>
            <a:fillRect/>
          </a:stretch>
        </p:blipFill>
        <p:spPr>
          <a:xfrm>
            <a:off x="1516525" y="857624"/>
            <a:ext cx="5822382" cy="404152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3"/>
          <p:cNvSpPr txBox="1"/>
          <p:nvPr/>
        </p:nvSpPr>
        <p:spPr>
          <a:xfrm>
            <a:off x="338364" y="249533"/>
            <a:ext cx="7886700" cy="578276"/>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indent="0" algn="l" defTabSz="685800" rtl="0" eaLnBrk="1" latinLnBrk="0" hangingPunct="1">
              <a:lnSpc>
                <a:spcPct val="90000"/>
              </a:lnSpc>
              <a:spcBef>
                <a:spcPct val="0"/>
              </a:spcBef>
              <a:spcAft>
                <a:spcPct val="0"/>
              </a:spcAft>
              <a:buNone/>
            </a:pPr>
            <a:r>
              <a:rPr lang="zh-CN" altLang="en-US" sz="23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rPr>
              <a:t>背景与目标</a:t>
            </a:r>
          </a:p>
        </p:txBody>
      </p:sp>
      <p:sp>
        <p:nvSpPr>
          <p:cNvPr id="3" name="标题 3"/>
          <p:cNvSpPr txBox="1"/>
          <p:nvPr/>
        </p:nvSpPr>
        <p:spPr>
          <a:xfrm>
            <a:off x="338386" y="1066637"/>
            <a:ext cx="7886700" cy="3001481"/>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zh-CN" altLang="en-US" sz="14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rPr>
              <a:t>目标：</a:t>
            </a:r>
          </a:p>
          <a:p>
            <a:pPr marL="285750" indent="-285750">
              <a:lnSpc>
                <a:spcPct val="150000"/>
              </a:lnSpc>
              <a:buChar char="•"/>
            </a:pPr>
            <a:endParaRPr lang="zh-CN" altLang="en-US" sz="14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endParaRPr>
          </a:p>
          <a:p>
            <a:pPr marL="342900" indent="-342900">
              <a:lnSpc>
                <a:spcPct val="150000"/>
              </a:lnSpc>
              <a:buAutoNum type="arabicPeriod"/>
            </a:pPr>
            <a:r>
              <a:rPr lang="zh-CN" altLang="en-US" sz="14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rPr>
              <a:t>（已完成）构建一个边缘异构AI推理集群，</a:t>
            </a:r>
            <a:r>
              <a:rPr lang="zh-CN" altLang="en-US" sz="1400" dirty="0">
                <a:solidFill>
                  <a:schemeClr val="tx1"/>
                </a:solidFill>
                <a:highlight>
                  <a:srgbClr val="FFFF00"/>
                </a:highlight>
                <a:latin typeface="Source Han Sans CN Normal" panose="020B0500000000000000" charset="-122"/>
                <a:ea typeface="Source Han Sans CN Normal" panose="020B0500000000000000" charset="-122"/>
                <a:cs typeface="Source Han Sans CN Normal" panose="020B0500000000000000" charset="-122"/>
              </a:rPr>
              <a:t>支持边缘计算常用的计算和AI推理任务</a:t>
            </a:r>
            <a:r>
              <a:rPr lang="zh-CN" altLang="en-US" sz="14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rPr>
              <a:t>，如视频编解码、目标检测和图像分类等。</a:t>
            </a:r>
          </a:p>
          <a:p>
            <a:pPr marL="342900" indent="-342900">
              <a:lnSpc>
                <a:spcPct val="150000"/>
              </a:lnSpc>
              <a:buAutoNum type="arabicPeriod"/>
            </a:pPr>
            <a:endParaRPr lang="zh-CN" altLang="en-US" sz="14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endParaRPr>
          </a:p>
          <a:p>
            <a:pPr marL="342900" indent="-342900">
              <a:lnSpc>
                <a:spcPct val="150000"/>
              </a:lnSpc>
              <a:buAutoNum type="arabicPeriod"/>
            </a:pPr>
            <a:r>
              <a:rPr lang="zh-CN" altLang="en-US" sz="14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rPr>
              <a:t>（进行中）实现</a:t>
            </a:r>
            <a:r>
              <a:rPr lang="zh-CN" altLang="en-US" sz="1400" dirty="0">
                <a:solidFill>
                  <a:schemeClr val="tx1"/>
                </a:solidFill>
                <a:highlight>
                  <a:srgbClr val="FFFF00"/>
                </a:highlight>
                <a:latin typeface="Source Han Sans CN Normal" panose="020B0500000000000000" charset="-122"/>
                <a:ea typeface="Source Han Sans CN Normal" panose="020B0500000000000000" charset="-122"/>
                <a:cs typeface="Source Han Sans CN Normal" panose="020B0500000000000000" charset="-122"/>
              </a:rPr>
              <a:t>AI算力智能调度</a:t>
            </a:r>
            <a:r>
              <a:rPr lang="zh-CN" altLang="en-US" sz="14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rPr>
              <a:t>算法，充分利用异构计算资源。</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2"/>
          <p:cNvSpPr txBox="1"/>
          <p:nvPr/>
        </p:nvSpPr>
        <p:spPr>
          <a:xfrm>
            <a:off x="4098065" y="1784947"/>
            <a:ext cx="5195849" cy="619135"/>
          </a:xfrm>
          <a:prstGeom prst="rect">
            <a:avLst/>
          </a:prstGeom>
        </p:spPr>
        <p:txBody>
          <a:bodyPr vert="horz" lIns="91440" tIns="45720" rIns="91440" bIns="45720" rtlCol="0" anchor="ctr">
            <a:noAutofit/>
          </a:bodyPr>
          <a:lstStyle>
            <a:lvl1pPr marL="0" indent="0" algn="l" defTabSz="960120" rtl="0" eaLnBrk="1" latinLnBrk="0" hangingPunct="1">
              <a:lnSpc>
                <a:spcPct val="90000"/>
              </a:lnSpc>
              <a:spcBef>
                <a:spcPts val="1050"/>
              </a:spcBef>
              <a:buFont typeface="Arial" panose="020B0604020202020204" pitchFamily="34" charset="0"/>
              <a:buNone/>
              <a:defRPr sz="2400" b="0" i="0" kern="1200">
                <a:solidFill>
                  <a:schemeClr val="bg1"/>
                </a:solidFill>
                <a:latin typeface="微软雅黑" panose="020B0703020204020201" charset="-122"/>
                <a:ea typeface="微软雅黑" panose="020B0703020204020201" charset="-122"/>
                <a:cs typeface="微软雅黑" panose="020B0703020204020201" charset="-122"/>
              </a:defRPr>
            </a:lvl1pPr>
            <a:lvl2pPr marL="191770" indent="0" algn="ctr" defTabSz="960120" rtl="0" eaLnBrk="1" latinLnBrk="0" hangingPunct="1">
              <a:lnSpc>
                <a:spcPct val="90000"/>
              </a:lnSpc>
              <a:spcBef>
                <a:spcPts val="525"/>
              </a:spcBef>
              <a:buFont typeface="Arial" panose="020B0604020202020204" pitchFamily="34" charset="0"/>
              <a:buNone/>
              <a:defRPr sz="840" kern="1200">
                <a:solidFill>
                  <a:schemeClr val="tx1"/>
                </a:solidFill>
                <a:latin typeface="+mn-lt"/>
                <a:ea typeface="+mn-ea"/>
                <a:cs typeface="+mn-cs"/>
              </a:defRPr>
            </a:lvl2pPr>
            <a:lvl3pPr marL="384175" indent="0" algn="ctr" defTabSz="960120" rtl="0" eaLnBrk="1" latinLnBrk="0" hangingPunct="1">
              <a:lnSpc>
                <a:spcPct val="90000"/>
              </a:lnSpc>
              <a:spcBef>
                <a:spcPts val="525"/>
              </a:spcBef>
              <a:buFont typeface="Arial" panose="020B0604020202020204" pitchFamily="34" charset="0"/>
              <a:buNone/>
              <a:defRPr sz="755" kern="1200">
                <a:solidFill>
                  <a:schemeClr val="tx1"/>
                </a:solidFill>
                <a:latin typeface="+mn-lt"/>
                <a:ea typeface="+mn-ea"/>
                <a:cs typeface="+mn-cs"/>
              </a:defRPr>
            </a:lvl3pPr>
            <a:lvl4pPr marL="575945" indent="0" algn="ctr" defTabSz="960120" rtl="0" eaLnBrk="1" latinLnBrk="0" hangingPunct="1">
              <a:lnSpc>
                <a:spcPct val="90000"/>
              </a:lnSpc>
              <a:spcBef>
                <a:spcPts val="525"/>
              </a:spcBef>
              <a:buFont typeface="Arial" panose="020B0604020202020204" pitchFamily="34" charset="0"/>
              <a:buNone/>
              <a:defRPr sz="670" kern="1200">
                <a:solidFill>
                  <a:schemeClr val="tx1"/>
                </a:solidFill>
                <a:latin typeface="+mn-lt"/>
                <a:ea typeface="+mn-ea"/>
                <a:cs typeface="+mn-cs"/>
              </a:defRPr>
            </a:lvl4pPr>
            <a:lvl5pPr marL="767715" indent="0" algn="ctr" defTabSz="960120" rtl="0" eaLnBrk="1" latinLnBrk="0" hangingPunct="1">
              <a:lnSpc>
                <a:spcPct val="90000"/>
              </a:lnSpc>
              <a:spcBef>
                <a:spcPts val="525"/>
              </a:spcBef>
              <a:buFont typeface="Arial" panose="020B0604020202020204" pitchFamily="34" charset="0"/>
              <a:buNone/>
              <a:defRPr sz="670" kern="1200">
                <a:solidFill>
                  <a:schemeClr val="tx1"/>
                </a:solidFill>
                <a:latin typeface="+mn-lt"/>
                <a:ea typeface="+mn-ea"/>
                <a:cs typeface="+mn-cs"/>
              </a:defRPr>
            </a:lvl5pPr>
            <a:lvl6pPr marL="960120" indent="0" algn="ctr" defTabSz="960120" rtl="0" eaLnBrk="1" latinLnBrk="0" hangingPunct="1">
              <a:lnSpc>
                <a:spcPct val="90000"/>
              </a:lnSpc>
              <a:spcBef>
                <a:spcPts val="525"/>
              </a:spcBef>
              <a:buFont typeface="Arial" panose="020B0604020202020204" pitchFamily="34" charset="0"/>
              <a:buNone/>
              <a:defRPr sz="670" kern="1200">
                <a:solidFill>
                  <a:schemeClr val="tx1"/>
                </a:solidFill>
                <a:latin typeface="+mn-lt"/>
                <a:ea typeface="+mn-ea"/>
                <a:cs typeface="+mn-cs"/>
              </a:defRPr>
            </a:lvl6pPr>
            <a:lvl7pPr marL="1151890" indent="0" algn="ctr" defTabSz="960120" rtl="0" eaLnBrk="1" latinLnBrk="0" hangingPunct="1">
              <a:lnSpc>
                <a:spcPct val="90000"/>
              </a:lnSpc>
              <a:spcBef>
                <a:spcPts val="525"/>
              </a:spcBef>
              <a:buFont typeface="Arial" panose="020B0604020202020204" pitchFamily="34" charset="0"/>
              <a:buNone/>
              <a:defRPr sz="670" kern="1200">
                <a:solidFill>
                  <a:schemeClr val="tx1"/>
                </a:solidFill>
                <a:latin typeface="+mn-lt"/>
                <a:ea typeface="+mn-ea"/>
                <a:cs typeface="+mn-cs"/>
              </a:defRPr>
            </a:lvl7pPr>
            <a:lvl8pPr marL="1343660" indent="0" algn="ctr" defTabSz="960120" rtl="0" eaLnBrk="1" latinLnBrk="0" hangingPunct="1">
              <a:lnSpc>
                <a:spcPct val="90000"/>
              </a:lnSpc>
              <a:spcBef>
                <a:spcPts val="525"/>
              </a:spcBef>
              <a:buFont typeface="Arial" panose="020B0604020202020204" pitchFamily="34" charset="0"/>
              <a:buNone/>
              <a:defRPr sz="670" kern="1200">
                <a:solidFill>
                  <a:schemeClr val="tx1"/>
                </a:solidFill>
                <a:latin typeface="+mn-lt"/>
                <a:ea typeface="+mn-ea"/>
                <a:cs typeface="+mn-cs"/>
              </a:defRPr>
            </a:lvl8pPr>
            <a:lvl9pPr marL="1536065" indent="0" algn="ctr" defTabSz="960120" rtl="0" eaLnBrk="1" latinLnBrk="0" hangingPunct="1">
              <a:lnSpc>
                <a:spcPct val="90000"/>
              </a:lnSpc>
              <a:spcBef>
                <a:spcPts val="525"/>
              </a:spcBef>
              <a:buFont typeface="Arial" panose="020B0604020202020204" pitchFamily="34" charset="0"/>
              <a:buNone/>
              <a:defRPr sz="670" kern="1200">
                <a:solidFill>
                  <a:schemeClr val="tx1"/>
                </a:solidFill>
                <a:latin typeface="+mn-lt"/>
                <a:ea typeface="+mn-ea"/>
                <a:cs typeface="+mn-cs"/>
              </a:defRPr>
            </a:lvl9pPr>
          </a:lstStyle>
          <a:p>
            <a:r>
              <a:rPr kumimoji="1" lang="en-US" altLang="zh-CN" b="1" dirty="0">
                <a:solidFill>
                  <a:schemeClr val="tx1"/>
                </a:solidFill>
                <a:latin typeface="Source Han Sans CN Bold" panose="020B0400000000000000" charset="-122"/>
                <a:ea typeface="Source Han Sans CN Bold" panose="020B0400000000000000" charset="-122"/>
                <a:cs typeface="Source Han Sans CN Bold" panose="020B0400000000000000" charset="-122"/>
              </a:rPr>
              <a:t>2</a:t>
            </a:r>
            <a:r>
              <a:rPr kumimoji="1" lang="zh-CN" altLang="en-US" b="1" dirty="0">
                <a:solidFill>
                  <a:schemeClr val="tx1"/>
                </a:solidFill>
                <a:latin typeface="Source Han Sans CN Bold" panose="020B0400000000000000" charset="-122"/>
                <a:ea typeface="Source Han Sans CN Bold" panose="020B0400000000000000" charset="-122"/>
                <a:cs typeface="Source Han Sans CN Bold" panose="020B0400000000000000" charset="-122"/>
              </a:rPr>
              <a:t>、方案设计</a:t>
            </a:r>
            <a:endParaRPr lang="en-US" altLang="zh-CN" b="1" dirty="0">
              <a:solidFill>
                <a:schemeClr val="tx1"/>
              </a:solidFill>
              <a:latin typeface="Source Han Sans CN Bold" panose="020B0400000000000000" charset="-122"/>
              <a:ea typeface="Source Han Sans CN Bold" panose="020B0400000000000000" charset="-122"/>
              <a:cs typeface="Source Han Sans CN Bold" panose="020B0400000000000000"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3"/>
          <p:cNvSpPr txBox="1"/>
          <p:nvPr/>
        </p:nvSpPr>
        <p:spPr>
          <a:xfrm>
            <a:off x="338364" y="249533"/>
            <a:ext cx="7886700" cy="578276"/>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indent="0" algn="l" defTabSz="685800" rtl="0" eaLnBrk="1" latinLnBrk="0" hangingPunct="1">
              <a:lnSpc>
                <a:spcPct val="90000"/>
              </a:lnSpc>
              <a:spcBef>
                <a:spcPct val="0"/>
              </a:spcBef>
              <a:spcAft>
                <a:spcPct val="0"/>
              </a:spcAft>
              <a:buNone/>
            </a:pPr>
            <a:r>
              <a:rPr lang="zh-CN" altLang="en-US" sz="23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rPr>
              <a:t>方案设计</a:t>
            </a:r>
          </a:p>
        </p:txBody>
      </p:sp>
      <p:sp>
        <p:nvSpPr>
          <p:cNvPr id="3" name="标题 3"/>
          <p:cNvSpPr txBox="1"/>
          <p:nvPr/>
        </p:nvSpPr>
        <p:spPr>
          <a:xfrm>
            <a:off x="338386" y="1066637"/>
            <a:ext cx="7886700" cy="3133370"/>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zh-CN" altLang="en-US" sz="14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rPr>
              <a:t>总体设计</a:t>
            </a:r>
          </a:p>
          <a:p>
            <a:pPr marL="342900" indent="-342900">
              <a:lnSpc>
                <a:spcPct val="150000"/>
              </a:lnSpc>
              <a:buAutoNum type="arabicPeriod"/>
            </a:pPr>
            <a:endParaRPr lang="zh-CN" altLang="en-US" sz="14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endParaRPr>
          </a:p>
          <a:p>
            <a:pPr indent="0">
              <a:lnSpc>
                <a:spcPct val="150000"/>
              </a:lnSpc>
              <a:buNone/>
            </a:pPr>
            <a:endParaRPr lang="zh-CN" altLang="en-US" sz="14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endParaRPr>
          </a:p>
        </p:txBody>
      </p:sp>
      <p:pic>
        <p:nvPicPr>
          <p:cNvPr id="7" name="图片 6" descr="upload_post_object_v2_092614847"/>
          <p:cNvPicPr>
            <a:picLocks noChangeAspect="1"/>
          </p:cNvPicPr>
          <p:nvPr/>
        </p:nvPicPr>
        <p:blipFill>
          <a:blip r:embed="rId3"/>
          <a:srcRect b="69290"/>
          <a:stretch>
            <a:fillRect/>
          </a:stretch>
        </p:blipFill>
        <p:spPr>
          <a:xfrm>
            <a:off x="428625" y="1662451"/>
            <a:ext cx="3276780" cy="2672456"/>
          </a:xfrm>
          <a:prstGeom prst="rect">
            <a:avLst/>
          </a:prstGeom>
        </p:spPr>
      </p:pic>
      <p:pic>
        <p:nvPicPr>
          <p:cNvPr id="8" name="图片 7" descr="upload_post_object_v2_512549868"/>
          <p:cNvPicPr>
            <a:picLocks noChangeAspect="1"/>
          </p:cNvPicPr>
          <p:nvPr/>
        </p:nvPicPr>
        <p:blipFill>
          <a:blip r:embed="rId4"/>
          <a:stretch>
            <a:fillRect/>
          </a:stretch>
        </p:blipFill>
        <p:spPr>
          <a:xfrm>
            <a:off x="3964781" y="1066641"/>
            <a:ext cx="4945062" cy="3564405"/>
          </a:xfrm>
          <a:prstGeom prst="rect">
            <a:avLst/>
          </a:prstGeom>
        </p:spPr>
      </p:pic>
      <p:sp>
        <p:nvSpPr>
          <p:cNvPr id="9" name="文本框 8"/>
          <p:cNvSpPr txBox="1"/>
          <p:nvPr/>
        </p:nvSpPr>
        <p:spPr>
          <a:xfrm>
            <a:off x="3964781" y="758031"/>
            <a:ext cx="1449387" cy="308610"/>
          </a:xfrm>
          <a:prstGeom prst="rect">
            <a:avLst/>
          </a:prstGeom>
          <a:noFill/>
        </p:spPr>
        <p:txBody>
          <a:bodyPr wrap="square" rtlCol="0" anchor="t">
            <a:noAutofit/>
          </a:bodyPr>
          <a:lstStyle/>
          <a:p>
            <a:r>
              <a:rPr lang="zh-CN" altLang="en-US" sz="1400" dirty="0">
                <a:latin typeface="Source Han Sans CN Normal" panose="020B0500000000000000" charset="-122"/>
                <a:ea typeface="Source Han Sans CN Normal" panose="020B0500000000000000" charset="-122"/>
                <a:cs typeface="Source Han Sans CN Normal" panose="020B0500000000000000" charset="-122"/>
                <a:sym typeface="+mn-ea"/>
              </a:rPr>
              <a:t>系统分解</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3"/>
          <p:cNvSpPr txBox="1"/>
          <p:nvPr/>
        </p:nvSpPr>
        <p:spPr>
          <a:xfrm>
            <a:off x="338364" y="249533"/>
            <a:ext cx="7886700" cy="578276"/>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indent="0" algn="l" defTabSz="685800" rtl="0" eaLnBrk="1" latinLnBrk="0" hangingPunct="1">
              <a:lnSpc>
                <a:spcPct val="90000"/>
              </a:lnSpc>
              <a:spcBef>
                <a:spcPct val="0"/>
              </a:spcBef>
              <a:spcAft>
                <a:spcPct val="0"/>
              </a:spcAft>
              <a:buNone/>
            </a:pPr>
            <a:r>
              <a:rPr lang="zh-CN" altLang="en-US" sz="23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rPr>
              <a:t>方案设计</a:t>
            </a:r>
          </a:p>
        </p:txBody>
      </p:sp>
      <p:sp>
        <p:nvSpPr>
          <p:cNvPr id="3" name="标题 3"/>
          <p:cNvSpPr txBox="1"/>
          <p:nvPr/>
        </p:nvSpPr>
        <p:spPr>
          <a:xfrm>
            <a:off x="338386" y="1066637"/>
            <a:ext cx="7886700" cy="3133370"/>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zh-CN" altLang="en-US" sz="14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rPr>
              <a:t>推理过程（数据面）</a:t>
            </a:r>
          </a:p>
          <a:p>
            <a:pPr marL="285750" indent="-285750">
              <a:lnSpc>
                <a:spcPct val="150000"/>
              </a:lnSpc>
              <a:buChar char="•"/>
            </a:pPr>
            <a:endParaRPr lang="en-US" altLang="zh-CN" sz="14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endParaRPr>
          </a:p>
          <a:p>
            <a:pPr>
              <a:lnSpc>
                <a:spcPct val="150000"/>
              </a:lnSpc>
            </a:pPr>
            <a:r>
              <a:rPr lang="zh-CN" altLang="en-US" sz="1400" dirty="0">
                <a:latin typeface="Source Han Sans CN Normal" panose="020B0500000000000000" charset="-122"/>
                <a:ea typeface="Source Han Sans CN Normal" panose="020B0500000000000000" charset="-122"/>
                <a:cs typeface="Source Han Sans CN Normal" panose="020B0500000000000000" charset="-122"/>
              </a:rPr>
              <a:t>例：对于目标检测</a:t>
            </a:r>
            <a:r>
              <a:rPr lang="en-US" altLang="zh-CN" sz="1400" dirty="0">
                <a:latin typeface="Source Han Sans CN Normal" panose="020B0500000000000000" charset="-122"/>
                <a:ea typeface="Source Han Sans CN Normal" panose="020B0500000000000000" charset="-122"/>
                <a:cs typeface="Source Han Sans CN Normal" panose="020B0500000000000000" charset="-122"/>
              </a:rPr>
              <a:t>AI</a:t>
            </a:r>
            <a:r>
              <a:rPr lang="zh-CN" altLang="en-US" sz="1400" dirty="0">
                <a:latin typeface="Source Han Sans CN Normal" panose="020B0500000000000000" charset="-122"/>
                <a:ea typeface="Source Han Sans CN Normal" panose="020B0500000000000000" charset="-122"/>
                <a:cs typeface="Source Han Sans CN Normal" panose="020B0500000000000000" charset="-122"/>
              </a:rPr>
              <a:t>推理任务</a:t>
            </a:r>
            <a:endParaRPr lang="en-US" altLang="zh-CN" sz="1400" dirty="0">
              <a:latin typeface="Source Han Sans CN Normal" panose="020B0500000000000000" charset="-122"/>
              <a:ea typeface="Source Han Sans CN Normal" panose="020B0500000000000000" charset="-122"/>
              <a:cs typeface="Source Han Sans CN Normal" panose="020B0500000000000000" charset="-122"/>
            </a:endParaRPr>
          </a:p>
          <a:p>
            <a:pPr marL="285750" indent="-285750">
              <a:lnSpc>
                <a:spcPct val="150000"/>
              </a:lnSpc>
              <a:buChar char="•"/>
            </a:pPr>
            <a:r>
              <a:rPr lang="zh-CN" altLang="en-US" sz="1400" dirty="0">
                <a:solidFill>
                  <a:schemeClr val="tx1"/>
                </a:solidFill>
                <a:highlight>
                  <a:srgbClr val="FFFF00"/>
                </a:highlight>
                <a:latin typeface="Source Han Sans CN Normal" panose="020B0500000000000000" charset="-122"/>
                <a:ea typeface="Source Han Sans CN Normal" panose="020B0500000000000000" charset="-122"/>
                <a:cs typeface="Source Han Sans CN Normal" panose="020B0500000000000000" charset="-122"/>
              </a:rPr>
              <a:t>计算节点</a:t>
            </a:r>
            <a:r>
              <a:rPr lang="zh-CN" altLang="en-US" sz="14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rPr>
              <a:t>提供</a:t>
            </a:r>
            <a:r>
              <a:rPr lang="en-US" altLang="zh-CN" sz="14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rPr>
              <a:t>AI</a:t>
            </a:r>
            <a:r>
              <a:rPr lang="zh-CN" altLang="en-US" sz="14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rPr>
              <a:t>推理服务，</a:t>
            </a:r>
            <a:r>
              <a:rPr lang="zh-CN" altLang="en-US" sz="1400" dirty="0">
                <a:latin typeface="Source Han Sans CN Normal" panose="020B0500000000000000" charset="-122"/>
                <a:ea typeface="Source Han Sans CN Normal" panose="020B0500000000000000" charset="-122"/>
                <a:cs typeface="Source Han Sans CN Normal" panose="020B0500000000000000" charset="-122"/>
              </a:rPr>
              <a:t>暴露</a:t>
            </a:r>
            <a:r>
              <a:rPr lang="en-US" altLang="zh-CN" sz="1400" dirty="0">
                <a:latin typeface="Source Han Sans CN Normal" panose="020B0500000000000000" charset="-122"/>
                <a:ea typeface="Source Han Sans CN Normal" panose="020B0500000000000000" charset="-122"/>
                <a:cs typeface="Source Han Sans CN Normal" panose="020B0500000000000000" charset="-122"/>
              </a:rPr>
              <a:t>HTTP API</a:t>
            </a:r>
            <a:br>
              <a:rPr lang="en-US" altLang="zh-CN" sz="1400" dirty="0">
                <a:latin typeface="Source Han Sans CN Normal" panose="020B0500000000000000" charset="-122"/>
                <a:ea typeface="Source Han Sans CN Normal" panose="020B0500000000000000" charset="-122"/>
                <a:cs typeface="Source Han Sans CN Normal" panose="020B0500000000000000" charset="-122"/>
              </a:rPr>
            </a:br>
            <a:r>
              <a:rPr lang="zh-CN" altLang="en-US" sz="1200" dirty="0">
                <a:latin typeface="Source Han Sans CN Normal" panose="020B0500000000000000" charset="-122"/>
                <a:ea typeface="Source Han Sans CN Normal" panose="020B0500000000000000" charset="-122"/>
                <a:cs typeface="Source Han Sans CN Normal" panose="020B0500000000000000" charset="-122"/>
              </a:rPr>
              <a:t>节点</a:t>
            </a:r>
            <a:r>
              <a:rPr lang="en-US" altLang="zh-CN" sz="1200" dirty="0">
                <a:latin typeface="Source Han Sans CN Normal" panose="020B0500000000000000" charset="-122"/>
                <a:ea typeface="Source Han Sans CN Normal" panose="020B0500000000000000" charset="-122"/>
                <a:cs typeface="Source Han Sans CN Normal" panose="020B0500000000000000" charset="-122"/>
              </a:rPr>
              <a:t>0 API:	</a:t>
            </a:r>
            <a:r>
              <a:rPr lang="en-US" altLang="zh-CN" sz="1200" u="sng" dirty="0">
                <a:latin typeface="Source Han Sans CN Normal" panose="020B0500000000000000" charset="-122"/>
                <a:ea typeface="Source Han Sans CN Normal" panose="020B0500000000000000" charset="-122"/>
                <a:cs typeface="Source Han Sans CN Normal" panose="020B0500000000000000" charset="-122"/>
              </a:rPr>
              <a:t>http://</a:t>
            </a:r>
            <a:r>
              <a:rPr lang="en-US" altLang="zh-CN" sz="1200" u="sng" dirty="0">
                <a:highlight>
                  <a:srgbClr val="FFFF00"/>
                </a:highlight>
                <a:latin typeface="Source Han Sans CN Normal" panose="020B0500000000000000" charset="-122"/>
                <a:ea typeface="Source Han Sans CN Normal" panose="020B0500000000000000" charset="-122"/>
                <a:cs typeface="Source Han Sans CN Normal" panose="020B0500000000000000" charset="-122"/>
              </a:rPr>
              <a:t>node0_ip</a:t>
            </a:r>
            <a:r>
              <a:rPr lang="en-US" altLang="zh-CN" sz="1200" u="sng" dirty="0">
                <a:latin typeface="Source Han Sans CN Normal" panose="020B0500000000000000" charset="-122"/>
                <a:ea typeface="Source Han Sans CN Normal" panose="020B0500000000000000" charset="-122"/>
                <a:cs typeface="Source Han Sans CN Normal" panose="020B0500000000000000" charset="-122"/>
              </a:rPr>
              <a:t>:port/object_detection</a:t>
            </a:r>
            <a:br>
              <a:rPr lang="en-US" altLang="zh-CN" sz="1200" dirty="0">
                <a:latin typeface="Source Han Sans CN Normal" panose="020B0500000000000000" charset="-122"/>
                <a:ea typeface="Source Han Sans CN Normal" panose="020B0500000000000000" charset="-122"/>
                <a:cs typeface="Source Han Sans CN Normal" panose="020B0500000000000000" charset="-122"/>
              </a:rPr>
            </a:br>
            <a:r>
              <a:rPr lang="zh-CN" altLang="en-US" sz="1200" dirty="0">
                <a:latin typeface="Source Han Sans CN Normal" panose="020B0500000000000000" charset="-122"/>
                <a:ea typeface="Source Han Sans CN Normal" panose="020B0500000000000000" charset="-122"/>
                <a:cs typeface="Source Han Sans CN Normal" panose="020B0500000000000000" charset="-122"/>
              </a:rPr>
              <a:t>节点</a:t>
            </a:r>
            <a:r>
              <a:rPr lang="en-US" altLang="zh-CN" sz="1200" dirty="0">
                <a:latin typeface="Source Han Sans CN Normal" panose="020B0500000000000000" charset="-122"/>
                <a:ea typeface="Source Han Sans CN Normal" panose="020B0500000000000000" charset="-122"/>
                <a:cs typeface="Source Han Sans CN Normal" panose="020B0500000000000000" charset="-122"/>
              </a:rPr>
              <a:t>1 API:	</a:t>
            </a:r>
            <a:r>
              <a:rPr lang="en-US" altLang="zh-CN" sz="1200" u="sng" dirty="0">
                <a:latin typeface="Source Han Sans CN Normal" panose="020B0500000000000000" charset="-122"/>
                <a:ea typeface="Source Han Sans CN Normal" panose="020B0500000000000000" charset="-122"/>
                <a:cs typeface="Source Han Sans CN Normal" panose="020B0500000000000000" charset="-122"/>
              </a:rPr>
              <a:t>http://</a:t>
            </a:r>
            <a:r>
              <a:rPr lang="en-US" altLang="zh-CN" sz="1200" u="sng" dirty="0">
                <a:highlight>
                  <a:srgbClr val="FFFF00"/>
                </a:highlight>
                <a:latin typeface="Source Han Sans CN Normal" panose="020B0500000000000000" charset="-122"/>
                <a:ea typeface="Source Han Sans CN Normal" panose="020B0500000000000000" charset="-122"/>
                <a:cs typeface="Source Han Sans CN Normal" panose="020B0500000000000000" charset="-122"/>
              </a:rPr>
              <a:t>node1_ip</a:t>
            </a:r>
            <a:r>
              <a:rPr lang="en-US" altLang="zh-CN" sz="1200" u="sng" dirty="0">
                <a:latin typeface="Source Han Sans CN Normal" panose="020B0500000000000000" charset="-122"/>
                <a:ea typeface="Source Han Sans CN Normal" panose="020B0500000000000000" charset="-122"/>
                <a:cs typeface="Source Han Sans CN Normal" panose="020B0500000000000000" charset="-122"/>
              </a:rPr>
              <a:t>:port/object_detection</a:t>
            </a:r>
          </a:p>
          <a:p>
            <a:pPr marL="285750" indent="-285750">
              <a:lnSpc>
                <a:spcPct val="150000"/>
              </a:lnSpc>
              <a:buChar char="•"/>
            </a:pPr>
            <a:r>
              <a:rPr lang="zh-CN" altLang="en-US" sz="1400" dirty="0">
                <a:solidFill>
                  <a:schemeClr val="tx1"/>
                </a:solidFill>
                <a:highlight>
                  <a:srgbClr val="FFFF00"/>
                </a:highlight>
                <a:latin typeface="Source Han Sans CN Normal" panose="020B0500000000000000" charset="-122"/>
                <a:ea typeface="Source Han Sans CN Normal" panose="020B0500000000000000" charset="-122"/>
                <a:cs typeface="Source Han Sans CN Normal" panose="020B0500000000000000" charset="-122"/>
              </a:rPr>
              <a:t>网关节点</a:t>
            </a:r>
            <a:r>
              <a:rPr lang="zh-CN" altLang="en-US" sz="14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rPr>
              <a:t>整合计算节点</a:t>
            </a:r>
            <a:r>
              <a:rPr lang="en-US" altLang="zh-CN" sz="14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rPr>
              <a:t>API</a:t>
            </a:r>
            <a:r>
              <a:rPr lang="zh-CN" altLang="en-US" sz="14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rPr>
              <a:t>，并进行路由</a:t>
            </a:r>
            <a:br>
              <a:rPr lang="en-US" altLang="zh-CN" sz="14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rPr>
            </a:br>
            <a:r>
              <a:rPr lang="zh-CN" altLang="en-US" sz="12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rPr>
              <a:t>网关 </a:t>
            </a:r>
            <a:r>
              <a:rPr lang="en-US" altLang="zh-CN" sz="12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rPr>
              <a:t>API:	</a:t>
            </a:r>
            <a:r>
              <a:rPr lang="en-US" altLang="zh-CN" sz="1200" u="sng"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rPr>
              <a:t>http://</a:t>
            </a:r>
            <a:r>
              <a:rPr lang="en-US" altLang="zh-CN" sz="1200" u="sng" dirty="0">
                <a:solidFill>
                  <a:schemeClr val="tx1"/>
                </a:solidFill>
                <a:highlight>
                  <a:srgbClr val="FFFF00"/>
                </a:highlight>
                <a:latin typeface="Source Han Sans CN Normal" panose="020B0500000000000000" charset="-122"/>
                <a:ea typeface="Source Han Sans CN Normal" panose="020B0500000000000000" charset="-122"/>
                <a:cs typeface="Source Han Sans CN Normal" panose="020B0500000000000000" charset="-122"/>
              </a:rPr>
              <a:t>gateway_ip</a:t>
            </a:r>
            <a:r>
              <a:rPr lang="en-US" altLang="zh-CN" sz="1200" u="sng"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rPr>
              <a:t>:port/object_detection</a:t>
            </a:r>
            <a:br>
              <a:rPr lang="en-US" altLang="zh-CN" sz="1200"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rPr>
            </a:br>
            <a:r>
              <a:rPr lang="zh-CN" altLang="en-US" sz="1400" b="1" u="sng" dirty="0">
                <a:solidFill>
                  <a:schemeClr val="tx1"/>
                </a:solidFill>
                <a:latin typeface="Source Han Sans CN Normal" panose="020B0500000000000000" charset="-122"/>
                <a:ea typeface="Source Han Sans CN Normal" panose="020B0500000000000000" charset="-122"/>
                <a:cs typeface="Source Han Sans CN Normal" panose="020B0500000000000000" charset="-122"/>
              </a:rPr>
              <a:t>路由目标由调度算法确定</a:t>
            </a:r>
            <a:endParaRPr lang="en-US" altLang="zh-CN" sz="1400" dirty="0">
              <a:solidFill>
                <a:schemeClr val="tx1"/>
              </a:solidFill>
              <a:highlight>
                <a:srgbClr val="FFFF00"/>
              </a:highlight>
              <a:latin typeface="Source Han Sans CN Normal" panose="020B0500000000000000" charset="-122"/>
              <a:ea typeface="Source Han Sans CN Normal" panose="020B0500000000000000" charset="-122"/>
              <a:cs typeface="Source Han Sans CN Normal" panose="020B0500000000000000" charset="-122"/>
            </a:endParaRPr>
          </a:p>
        </p:txBody>
      </p:sp>
      <p:pic>
        <p:nvPicPr>
          <p:cNvPr id="4" name="图片 3" descr="upload_post_object_v2_996830937"/>
          <p:cNvPicPr>
            <a:picLocks noChangeAspect="1"/>
          </p:cNvPicPr>
          <p:nvPr/>
        </p:nvPicPr>
        <p:blipFill>
          <a:blip r:embed="rId3"/>
          <a:srcRect t="33951" b="34568"/>
          <a:stretch>
            <a:fillRect/>
          </a:stretch>
        </p:blipFill>
        <p:spPr>
          <a:xfrm>
            <a:off x="4922555" y="1362364"/>
            <a:ext cx="3738562" cy="3125683"/>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OP_SCP_SHAPE_TYPE" val="Body"/>
  <p:tag name="OP_SCP_ITEM_INDEX" val="3"/>
  <p:tag name="OP_SCP_DEFAULT_TEXT" val="单击此处添加文本，单击此处添加文本，单击此处添加文本，单击此处添加文本。"/>
</p:tagLst>
</file>

<file path=ppt/tags/tag11.xml><?xml version="1.0" encoding="utf-8"?>
<p:tagLst xmlns:a="http://schemas.openxmlformats.org/drawingml/2006/main" xmlns:r="http://schemas.openxmlformats.org/officeDocument/2006/relationships" xmlns:p="http://schemas.openxmlformats.org/presentationml/2006/main">
  <p:tag name="OP_SCP_ITEM_INDEX" val="3"/>
</p:tagLst>
</file>

<file path=ppt/tags/tag12.xml><?xml version="1.0" encoding="utf-8"?>
<p:tagLst xmlns:a="http://schemas.openxmlformats.org/drawingml/2006/main" xmlns:r="http://schemas.openxmlformats.org/officeDocument/2006/relationships" xmlns:p="http://schemas.openxmlformats.org/presentationml/2006/main">
  <p:tag name="OP_SCP_SHAPE_TYPE" val="Index"/>
  <p:tag name="OP_SCP_ITEM_INDEX" val="2"/>
  <p:tag name="OP_SCP_DEFAULT_TEXT" val="02"/>
</p:tagLst>
</file>

<file path=ppt/tags/tag13.xml><?xml version="1.0" encoding="utf-8"?>
<p:tagLst xmlns:a="http://schemas.openxmlformats.org/drawingml/2006/main" xmlns:r="http://schemas.openxmlformats.org/officeDocument/2006/relationships" xmlns:p="http://schemas.openxmlformats.org/presentationml/2006/main">
  <p:tag name="OP_SCP_SHAPE_TYPE" val="Title"/>
  <p:tag name="OP_SCP_ITEM_INDEX" val="2"/>
  <p:tag name="OP_SCP_DEFAULT_TEXT" val="添加标题"/>
</p:tagLst>
</file>

<file path=ppt/tags/tag14.xml><?xml version="1.0" encoding="utf-8"?>
<p:tagLst xmlns:a="http://schemas.openxmlformats.org/drawingml/2006/main" xmlns:r="http://schemas.openxmlformats.org/officeDocument/2006/relationships" xmlns:p="http://schemas.openxmlformats.org/presentationml/2006/main">
  <p:tag name="OP_SCP_SHAPE_TYPE" val="Body"/>
  <p:tag name="OP_SCP_ITEM_INDEX" val="2"/>
  <p:tag name="OP_SCP_DEFAULT_TEXT" val="单击此处添加文本，单击此处添加文本，单击此处添加文本，单击此处添加文本。"/>
</p:tagLst>
</file>

<file path=ppt/tags/tag15.xml><?xml version="1.0" encoding="utf-8"?>
<p:tagLst xmlns:a="http://schemas.openxmlformats.org/drawingml/2006/main" xmlns:r="http://schemas.openxmlformats.org/officeDocument/2006/relationships" xmlns:p="http://schemas.openxmlformats.org/presentationml/2006/main">
  <p:tag name="OP_SCP_ITEM_INDEX" val="2"/>
</p:tagLst>
</file>

<file path=ppt/tags/tag16.xml><?xml version="1.0" encoding="utf-8"?>
<p:tagLst xmlns:a="http://schemas.openxmlformats.org/drawingml/2006/main" xmlns:r="http://schemas.openxmlformats.org/officeDocument/2006/relationships" xmlns:p="http://schemas.openxmlformats.org/presentationml/2006/main">
  <p:tag name="OP_SCP_SHAPE_TYPE" val="Index"/>
  <p:tag name="OP_SCP_ITEM_INDEX" val="1"/>
  <p:tag name="OP_SCP_DEFAULT_TEXT" val="01"/>
</p:tagLst>
</file>

<file path=ppt/tags/tag17.xml><?xml version="1.0" encoding="utf-8"?>
<p:tagLst xmlns:a="http://schemas.openxmlformats.org/drawingml/2006/main" xmlns:r="http://schemas.openxmlformats.org/officeDocument/2006/relationships" xmlns:p="http://schemas.openxmlformats.org/presentationml/2006/main">
  <p:tag name="OP_SCP_SHAPE_TYPE" val="Title"/>
  <p:tag name="OP_SCP_ITEM_INDEX" val="1"/>
  <p:tag name="OP_SCP_DEFAULT_TEXT" val="添加标题"/>
</p:tagLst>
</file>

<file path=ppt/tags/tag18.xml><?xml version="1.0" encoding="utf-8"?>
<p:tagLst xmlns:a="http://schemas.openxmlformats.org/drawingml/2006/main" xmlns:r="http://schemas.openxmlformats.org/officeDocument/2006/relationships" xmlns:p="http://schemas.openxmlformats.org/presentationml/2006/main">
  <p:tag name="OP_SCP_SHAPE_TYPE" val="Body"/>
  <p:tag name="OP_SCP_ITEM_INDEX" val="1"/>
  <p:tag name="OP_SCP_DEFAULT_TEXT" val="单击此处添加文本，单击此处添加文本，单击此处添加文本，单击此处添加文本。"/>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DATA_TYPE" val="OfficePlusSmartComponent"/>
  <p:tag name="OP_SCP_TAG_VERSION" val="1.0"/>
  <p:tag name="OP_SCP_CHANGE_COLOR" val="N"/>
  <p:tag name="OP_SCP_COMPONENT_TYPE" val="Relation"/>
  <p:tag name="OP_SCP_CONTENT_ID" val="MatlComponentContent-214"/>
  <p:tag name="OP_SCP_COMPONENT_INFO" val="{&quot;title&quot;:&quot;渐变4项流程PPT组件&quot;,&quot;description&quot;:&quot;渐变4项流程PPT组件&quot;,&quot;keywords&quot;:[&quot;渐变&quot;,&quot;4项&quot;,&quot;流程&quot;,&quot;PPT组件&quot;],&quot;labels&quot;:[]}"/>
  <p:tag name="OP_SCP_GROUP_ID" val="4ca9eeef-6849-fa4d-e332-3e3621188d1e"/>
  <p:tag name="OP_SCP_ITEM_COUNT" val="4"/>
</p:tagLst>
</file>

<file path=ppt/tags/tag4.xml><?xml version="1.0" encoding="utf-8"?>
<p:tagLst xmlns:a="http://schemas.openxmlformats.org/drawingml/2006/main" xmlns:r="http://schemas.openxmlformats.org/officeDocument/2006/relationships" xmlns:p="http://schemas.openxmlformats.org/presentationml/2006/main">
  <p:tag name="OP_SCP_SHAPE_TYPE" val="Index"/>
  <p:tag name="OP_SCP_ITEM_INDEX" val="4"/>
  <p:tag name="OP_SCP_DEFAULT_TEXT" val="04"/>
</p:tagLst>
</file>

<file path=ppt/tags/tag5.xml><?xml version="1.0" encoding="utf-8"?>
<p:tagLst xmlns:a="http://schemas.openxmlformats.org/drawingml/2006/main" xmlns:r="http://schemas.openxmlformats.org/officeDocument/2006/relationships" xmlns:p="http://schemas.openxmlformats.org/presentationml/2006/main">
  <p:tag name="OP_SCP_SHAPE_TYPE" val="Title"/>
  <p:tag name="OP_SCP_ITEM_INDEX" val="4"/>
  <p:tag name="OP_SCP_DEFAULT_TEXT" val="添加标题"/>
</p:tagLst>
</file>

<file path=ppt/tags/tag6.xml><?xml version="1.0" encoding="utf-8"?>
<p:tagLst xmlns:a="http://schemas.openxmlformats.org/drawingml/2006/main" xmlns:r="http://schemas.openxmlformats.org/officeDocument/2006/relationships" xmlns:p="http://schemas.openxmlformats.org/presentationml/2006/main">
  <p:tag name="OP_SCP_SHAPE_TYPE" val="Body"/>
  <p:tag name="OP_SCP_ITEM_INDEX" val="4"/>
  <p:tag name="OP_SCP_DEFAULT_TEXT" val="单击此处添加文本，单击此处添加文本，单击此处添加文本，单击此处添加文本。"/>
</p:tagLst>
</file>

<file path=ppt/tags/tag7.xml><?xml version="1.0" encoding="utf-8"?>
<p:tagLst xmlns:a="http://schemas.openxmlformats.org/drawingml/2006/main" xmlns:r="http://schemas.openxmlformats.org/officeDocument/2006/relationships" xmlns:p="http://schemas.openxmlformats.org/presentationml/2006/main">
  <p:tag name="OP_SCP_ITEM_INDEX" val="4"/>
</p:tagLst>
</file>

<file path=ppt/tags/tag8.xml><?xml version="1.0" encoding="utf-8"?>
<p:tagLst xmlns:a="http://schemas.openxmlformats.org/drawingml/2006/main" xmlns:r="http://schemas.openxmlformats.org/officeDocument/2006/relationships" xmlns:p="http://schemas.openxmlformats.org/presentationml/2006/main">
  <p:tag name="OP_SCP_SHAPE_TYPE" val="Index"/>
  <p:tag name="OP_SCP_ITEM_INDEX" val="3"/>
  <p:tag name="OP_SCP_DEFAULT_TEXT" val="03"/>
</p:tagLst>
</file>

<file path=ppt/tags/tag9.xml><?xml version="1.0" encoding="utf-8"?>
<p:tagLst xmlns:a="http://schemas.openxmlformats.org/drawingml/2006/main" xmlns:r="http://schemas.openxmlformats.org/officeDocument/2006/relationships" xmlns:p="http://schemas.openxmlformats.org/presentationml/2006/main">
  <p:tag name="OP_SCP_SHAPE_TYPE" val="Title"/>
  <p:tag name="OP_SCP_ITEM_INDEX" val="3"/>
  <p:tag name="OP_SCP_DEFAULT_TEXT" val="添加标题"/>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1191</TotalTime>
  <Words>2147</Words>
  <Application>Microsoft Macintosh PowerPoint</Application>
  <PresentationFormat>全屏显示(16:9)</PresentationFormat>
  <Paragraphs>162</Paragraphs>
  <Slides>19</Slides>
  <Notes>19</Notes>
  <HiddenSlides>0</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19</vt:i4>
      </vt:variant>
    </vt:vector>
  </HeadingPairs>
  <TitlesOfParts>
    <vt:vector size="25" baseType="lpstr">
      <vt:lpstr>Source Han Sans CN Bold</vt:lpstr>
      <vt:lpstr>Source Han Sans CN Normal</vt:lpstr>
      <vt:lpstr>Arial</vt:lpstr>
      <vt:lpstr>Calibri</vt:lpstr>
      <vt:lpstr>Calibri Light</vt:lpstr>
      <vt:lpstr>Office 主题​​</vt:lpstr>
      <vt:lpstr>PowerPoint 演示文稿</vt:lpstr>
      <vt:lpstr>目录页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Microsoft Office User</cp:lastModifiedBy>
  <cp:revision>33</cp:revision>
  <dcterms:created xsi:type="dcterms:W3CDTF">2024-10-09T10:38:53Z</dcterms:created>
  <dcterms:modified xsi:type="dcterms:W3CDTF">2024-10-10T06:47:43Z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931CB567765FF3F1A509ED66C69BF14E_43</vt:lpwstr>
  </property>
  <property fmtid="{D5CDD505-2E9C-101B-9397-08002B2CF9AE}" pid="3" name="KSOProductBuildVer">
    <vt:lpwstr>2052-0.0.0.0</vt:lpwstr>
  </property>
</Properties>
</file>